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rimo Bold" charset="0"/>
      <p:regular r:id="rId24"/>
    </p:embeddedFont>
    <p:embeddedFont>
      <p:font typeface="Arimo" charset="0"/>
      <p:regular r:id="rId25"/>
    </p:embeddedFont>
    <p:embeddedFont>
      <p:font typeface="Calibri" pitchFamily="34" charset="0"/>
      <p:regular r:id="rId26"/>
      <p:bold r:id="rId27"/>
      <p:italic r:id="rId28"/>
      <p:boldItalic r:id="rId29"/>
    </p:embeddedFont>
    <p:embeddedFont>
      <p:font typeface="Alatsi" charset="0"/>
      <p:regular r:id="rId30"/>
    </p:embeddedFont>
    <p:embeddedFont>
      <p:font typeface="Canva Sans Italics" charset="0"/>
      <p:regular r:id="rId31"/>
    </p:embeddedFont>
    <p:embeddedFont>
      <p:font typeface="Canva Sans"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2" d="100"/>
          <a:sy n="42" d="100"/>
        </p:scale>
        <p:origin x="-776"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bbc.com/news/world-asia-india-64286673"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grpSp>
        <p:nvGrpSpPr>
          <p:cNvPr id="7" name="Group 7"/>
          <p:cNvGrpSpPr/>
          <p:nvPr/>
        </p:nvGrpSpPr>
        <p:grpSpPr>
          <a:xfrm>
            <a:off x="7850237" y="2287191"/>
            <a:ext cx="9445526" cy="2657921"/>
            <a:chOff x="0" y="0"/>
            <a:chExt cx="12594035" cy="3543895"/>
          </a:xfrm>
        </p:grpSpPr>
        <p:sp>
          <p:nvSpPr>
            <p:cNvPr id="8" name="Freeform 8"/>
            <p:cNvSpPr/>
            <p:nvPr/>
          </p:nvSpPr>
          <p:spPr>
            <a:xfrm>
              <a:off x="0" y="0"/>
              <a:ext cx="12594035" cy="3543895"/>
            </a:xfrm>
            <a:custGeom>
              <a:avLst/>
              <a:gdLst/>
              <a:ahLst/>
              <a:cxnLst/>
              <a:rect l="l" t="t" r="r" b="b"/>
              <a:pathLst>
                <a:path w="12594035" h="3543895">
                  <a:moveTo>
                    <a:pt x="0" y="0"/>
                  </a:moveTo>
                  <a:lnTo>
                    <a:pt x="12594035" y="0"/>
                  </a:lnTo>
                  <a:lnTo>
                    <a:pt x="12594035" y="3543895"/>
                  </a:lnTo>
                  <a:lnTo>
                    <a:pt x="0" y="3543895"/>
                  </a:lnTo>
                  <a:close/>
                </a:path>
              </a:pathLst>
            </a:custGeom>
            <a:solidFill>
              <a:srgbClr val="000000">
                <a:alpha val="0"/>
              </a:srgbClr>
            </a:solidFill>
          </p:spPr>
        </p:sp>
        <p:sp>
          <p:nvSpPr>
            <p:cNvPr id="9" name="TextBox 9"/>
            <p:cNvSpPr txBox="1"/>
            <p:nvPr/>
          </p:nvSpPr>
          <p:spPr>
            <a:xfrm>
              <a:off x="0" y="-57150"/>
              <a:ext cx="12594035" cy="3601045"/>
            </a:xfrm>
            <a:prstGeom prst="rect">
              <a:avLst/>
            </a:prstGeom>
          </p:spPr>
          <p:txBody>
            <a:bodyPr lIns="0" tIns="0" rIns="0" bIns="0" rtlCol="0" anchor="t"/>
            <a:lstStyle/>
            <a:p>
              <a:pPr algn="l">
                <a:lnSpc>
                  <a:spcPts val="6937"/>
                </a:lnSpc>
              </a:pPr>
              <a:r>
                <a:rPr lang="en-US" sz="5562" b="1">
                  <a:solidFill>
                    <a:srgbClr val="484237"/>
                  </a:solidFill>
                  <a:latin typeface="Arimo Bold"/>
                  <a:ea typeface="Arimo Bold"/>
                  <a:cs typeface="Arimo Bold"/>
                  <a:sym typeface="Arimo Bold"/>
                </a:rPr>
                <a:t>Maternal Mortality Ratio in India: An Exploration</a:t>
              </a:r>
            </a:p>
          </p:txBody>
        </p:sp>
      </p:grpSp>
      <p:grpSp>
        <p:nvGrpSpPr>
          <p:cNvPr id="10" name="Group 10"/>
          <p:cNvGrpSpPr/>
          <p:nvPr/>
        </p:nvGrpSpPr>
        <p:grpSpPr>
          <a:xfrm>
            <a:off x="7850237" y="5370314"/>
            <a:ext cx="9445526" cy="1814512"/>
            <a:chOff x="0" y="0"/>
            <a:chExt cx="12594035" cy="2419350"/>
          </a:xfrm>
        </p:grpSpPr>
        <p:sp>
          <p:nvSpPr>
            <p:cNvPr id="11" name="Freeform 11"/>
            <p:cNvSpPr/>
            <p:nvPr/>
          </p:nvSpPr>
          <p:spPr>
            <a:xfrm>
              <a:off x="0" y="0"/>
              <a:ext cx="12594035" cy="2419350"/>
            </a:xfrm>
            <a:custGeom>
              <a:avLst/>
              <a:gdLst/>
              <a:ahLst/>
              <a:cxnLst/>
              <a:rect l="l" t="t" r="r" b="b"/>
              <a:pathLst>
                <a:path w="12594035" h="2419350">
                  <a:moveTo>
                    <a:pt x="0" y="0"/>
                  </a:moveTo>
                  <a:lnTo>
                    <a:pt x="12594035" y="0"/>
                  </a:lnTo>
                  <a:lnTo>
                    <a:pt x="12594035" y="2419350"/>
                  </a:lnTo>
                  <a:lnTo>
                    <a:pt x="0" y="2419350"/>
                  </a:lnTo>
                  <a:close/>
                </a:path>
              </a:pathLst>
            </a:custGeom>
            <a:solidFill>
              <a:srgbClr val="000000">
                <a:alpha val="0"/>
              </a:srgbClr>
            </a:solidFill>
          </p:spPr>
        </p:sp>
        <p:sp>
          <p:nvSpPr>
            <p:cNvPr id="12" name="TextBox 12"/>
            <p:cNvSpPr txBox="1"/>
            <p:nvPr/>
          </p:nvSpPr>
          <p:spPr>
            <a:xfrm>
              <a:off x="0" y="-104775"/>
              <a:ext cx="12594035" cy="2524125"/>
            </a:xfrm>
            <a:prstGeom prst="rect">
              <a:avLst/>
            </a:prstGeom>
          </p:spPr>
          <p:txBody>
            <a:bodyPr lIns="0" tIns="0" rIns="0" bIns="0" rtlCol="0" anchor="t"/>
            <a:lstStyle/>
            <a:p>
              <a:pPr algn="l">
                <a:lnSpc>
                  <a:spcPts val="3562"/>
                </a:lnSpc>
              </a:pPr>
              <a:r>
                <a:rPr lang="en-US" sz="2187">
                  <a:solidFill>
                    <a:srgbClr val="746558"/>
                  </a:solidFill>
                  <a:latin typeface="Arimo"/>
                  <a:ea typeface="Arimo"/>
                  <a:cs typeface="Arimo"/>
                  <a:sym typeface="Arimo"/>
                </a:rPr>
                <a:t>This presentation explores the complex relationship of Maternal Mortality Ratio with indicators like Poverty Rate and Life Expectancy of women in India. We will examine socioeconomic factors. We also focus on healthcare access and government initiatives.</a:t>
              </a:r>
            </a:p>
          </p:txBody>
        </p:sp>
      </p:grpSp>
      <p:grpSp>
        <p:nvGrpSpPr>
          <p:cNvPr id="13" name="Group 13"/>
          <p:cNvGrpSpPr/>
          <p:nvPr/>
        </p:nvGrpSpPr>
        <p:grpSpPr>
          <a:xfrm>
            <a:off x="7845475" y="7520136"/>
            <a:ext cx="463154" cy="463154"/>
            <a:chOff x="0" y="0"/>
            <a:chExt cx="617538" cy="617538"/>
          </a:xfrm>
        </p:grpSpPr>
        <p:sp>
          <p:nvSpPr>
            <p:cNvPr id="14" name="Freeform 14"/>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grpSp>
        <p:nvGrpSpPr>
          <p:cNvPr id="15" name="Group 15"/>
          <p:cNvGrpSpPr/>
          <p:nvPr/>
        </p:nvGrpSpPr>
        <p:grpSpPr>
          <a:xfrm>
            <a:off x="15338892" y="7983290"/>
            <a:ext cx="3840816" cy="2680878"/>
            <a:chOff x="0" y="0"/>
            <a:chExt cx="5121089" cy="3574504"/>
          </a:xfrm>
        </p:grpSpPr>
        <p:sp>
          <p:nvSpPr>
            <p:cNvPr id="16" name="Freeform 16"/>
            <p:cNvSpPr/>
            <p:nvPr/>
          </p:nvSpPr>
          <p:spPr>
            <a:xfrm>
              <a:off x="0" y="0"/>
              <a:ext cx="5121089" cy="3574504"/>
            </a:xfrm>
            <a:custGeom>
              <a:avLst/>
              <a:gdLst/>
              <a:ahLst/>
              <a:cxnLst/>
              <a:rect l="l" t="t" r="r" b="b"/>
              <a:pathLst>
                <a:path w="5121089" h="3574504">
                  <a:moveTo>
                    <a:pt x="0" y="0"/>
                  </a:moveTo>
                  <a:lnTo>
                    <a:pt x="5121089" y="0"/>
                  </a:lnTo>
                  <a:lnTo>
                    <a:pt x="5121089" y="3574504"/>
                  </a:lnTo>
                  <a:lnTo>
                    <a:pt x="0" y="3574504"/>
                  </a:lnTo>
                  <a:close/>
                </a:path>
              </a:pathLst>
            </a:custGeom>
            <a:solidFill>
              <a:srgbClr val="000000">
                <a:alpha val="0"/>
              </a:srgbClr>
            </a:solidFill>
          </p:spPr>
        </p:sp>
        <p:sp>
          <p:nvSpPr>
            <p:cNvPr id="17" name="TextBox 17"/>
            <p:cNvSpPr txBox="1"/>
            <p:nvPr/>
          </p:nvSpPr>
          <p:spPr>
            <a:xfrm>
              <a:off x="0" y="-104775"/>
              <a:ext cx="5121089" cy="3679279"/>
            </a:xfrm>
            <a:prstGeom prst="rect">
              <a:avLst/>
            </a:prstGeom>
          </p:spPr>
          <p:txBody>
            <a:bodyPr lIns="0" tIns="0" rIns="0" bIns="0" rtlCol="0" anchor="t"/>
            <a:lstStyle/>
            <a:p>
              <a:pPr algn="l">
                <a:lnSpc>
                  <a:spcPts val="3561"/>
                </a:lnSpc>
              </a:pPr>
              <a:r>
                <a:rPr lang="en-US" sz="2187" b="1">
                  <a:solidFill>
                    <a:srgbClr val="746558"/>
                  </a:solidFill>
                  <a:latin typeface="Arimo Bold"/>
                  <a:ea typeface="Arimo Bold"/>
                  <a:cs typeface="Arimo Bold"/>
                  <a:sym typeface="Arimo Bold"/>
                </a:rPr>
                <a:t>Presentation By -</a:t>
              </a:r>
            </a:p>
            <a:p>
              <a:pPr algn="l">
                <a:lnSpc>
                  <a:spcPts val="3561"/>
                </a:lnSpc>
              </a:pPr>
              <a:r>
                <a:rPr lang="en-US" sz="2187" b="1">
                  <a:solidFill>
                    <a:srgbClr val="746558"/>
                  </a:solidFill>
                  <a:latin typeface="Arimo Bold"/>
                  <a:ea typeface="Arimo Bold"/>
                  <a:cs typeface="Arimo Bold"/>
                  <a:sym typeface="Arimo Bold"/>
                </a:rPr>
                <a:t>Ananya Khanduri</a:t>
              </a:r>
            </a:p>
            <a:p>
              <a:pPr algn="l">
                <a:lnSpc>
                  <a:spcPts val="3561"/>
                </a:lnSpc>
              </a:pPr>
              <a:r>
                <a:rPr lang="en-US" sz="2187" b="1">
                  <a:solidFill>
                    <a:srgbClr val="746558"/>
                  </a:solidFill>
                  <a:latin typeface="Arimo Bold"/>
                  <a:ea typeface="Arimo Bold"/>
                  <a:cs typeface="Arimo Bold"/>
                  <a:sym typeface="Arimo Bold"/>
                </a:rPr>
                <a:t>23375007 (Regular)</a:t>
              </a:r>
            </a:p>
            <a:p>
              <a:pPr algn="l">
                <a:lnSpc>
                  <a:spcPts val="3561"/>
                </a:lnSpc>
              </a:pPr>
              <a:r>
                <a:rPr lang="en-US" sz="2187" b="1">
                  <a:solidFill>
                    <a:srgbClr val="746558"/>
                  </a:solidFill>
                  <a:latin typeface="Arimo Bold"/>
                  <a:ea typeface="Arimo Bold"/>
                  <a:cs typeface="Arimo Bold"/>
                  <a:sym typeface="Arimo Bold"/>
                </a:rPr>
                <a:t>MSc 2nd Year</a:t>
              </a:r>
            </a:p>
            <a:p>
              <a:pPr algn="l">
                <a:lnSpc>
                  <a:spcPts val="3561"/>
                </a:lnSpc>
              </a:pPr>
              <a:endParaRPr/>
            </a:p>
            <a:p>
              <a:pPr algn="l">
                <a:lnSpc>
                  <a:spcPts val="3562"/>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1028700" y="702915"/>
            <a:ext cx="16495811" cy="827313"/>
            <a:chOff x="0" y="0"/>
            <a:chExt cx="21994415" cy="1103084"/>
          </a:xfrm>
        </p:grpSpPr>
        <p:sp>
          <p:nvSpPr>
            <p:cNvPr id="7" name="Freeform 7"/>
            <p:cNvSpPr/>
            <p:nvPr/>
          </p:nvSpPr>
          <p:spPr>
            <a:xfrm>
              <a:off x="0" y="0"/>
              <a:ext cx="21994416" cy="1103084"/>
            </a:xfrm>
            <a:custGeom>
              <a:avLst/>
              <a:gdLst/>
              <a:ahLst/>
              <a:cxnLst/>
              <a:rect l="l" t="t" r="r" b="b"/>
              <a:pathLst>
                <a:path w="21994416" h="1103084">
                  <a:moveTo>
                    <a:pt x="0" y="0"/>
                  </a:moveTo>
                  <a:lnTo>
                    <a:pt x="21994416" y="0"/>
                  </a:lnTo>
                  <a:lnTo>
                    <a:pt x="21994416" y="1103084"/>
                  </a:lnTo>
                  <a:lnTo>
                    <a:pt x="0" y="1103084"/>
                  </a:lnTo>
                  <a:close/>
                </a:path>
              </a:pathLst>
            </a:custGeom>
            <a:solidFill>
              <a:srgbClr val="000000">
                <a:alpha val="0"/>
              </a:srgbClr>
            </a:solidFill>
          </p:spPr>
        </p:sp>
        <p:sp>
          <p:nvSpPr>
            <p:cNvPr id="8" name="TextBox 8"/>
            <p:cNvSpPr txBox="1"/>
            <p:nvPr/>
          </p:nvSpPr>
          <p:spPr>
            <a:xfrm>
              <a:off x="0" y="-47625"/>
              <a:ext cx="21994415" cy="1150709"/>
            </a:xfrm>
            <a:prstGeom prst="rect">
              <a:avLst/>
            </a:prstGeom>
          </p:spPr>
          <p:txBody>
            <a:bodyPr lIns="0" tIns="0" rIns="0" bIns="0" rtlCol="0" anchor="t"/>
            <a:lstStyle/>
            <a:p>
              <a:pPr algn="l">
                <a:lnSpc>
                  <a:spcPts val="5125"/>
                </a:lnSpc>
              </a:pPr>
              <a:r>
                <a:rPr lang="en-US" sz="4062" b="1">
                  <a:solidFill>
                    <a:srgbClr val="484237"/>
                  </a:solidFill>
                  <a:latin typeface="Arimo Bold"/>
                  <a:ea typeface="Arimo Bold"/>
                  <a:cs typeface="Arimo Bold"/>
                  <a:sym typeface="Arimo Bold"/>
                </a:rPr>
                <a:t>Historical Trends: MMR in India and its states over time</a:t>
              </a:r>
            </a:p>
          </p:txBody>
        </p:sp>
      </p:grpSp>
      <p:sp>
        <p:nvSpPr>
          <p:cNvPr id="9" name="Freeform 9"/>
          <p:cNvSpPr/>
          <p:nvPr/>
        </p:nvSpPr>
        <p:spPr>
          <a:xfrm>
            <a:off x="1510551" y="1530228"/>
            <a:ext cx="14618846" cy="7163235"/>
          </a:xfrm>
          <a:custGeom>
            <a:avLst/>
            <a:gdLst/>
            <a:ahLst/>
            <a:cxnLst/>
            <a:rect l="l" t="t" r="r" b="b"/>
            <a:pathLst>
              <a:path w="14618846" h="7163235">
                <a:moveTo>
                  <a:pt x="0" y="0"/>
                </a:moveTo>
                <a:lnTo>
                  <a:pt x="14618846" y="0"/>
                </a:lnTo>
                <a:lnTo>
                  <a:pt x="14618846" y="7163235"/>
                </a:lnTo>
                <a:lnTo>
                  <a:pt x="0" y="7163235"/>
                </a:lnTo>
                <a:lnTo>
                  <a:pt x="0" y="0"/>
                </a:lnTo>
                <a:close/>
              </a:path>
            </a:pathLst>
          </a:custGeom>
          <a:blipFill>
            <a:blip r:embed="rId2"/>
            <a:stretch>
              <a:fillRect/>
            </a:stretch>
          </a:blipFill>
        </p:spPr>
      </p:sp>
      <p:sp>
        <p:nvSpPr>
          <p:cNvPr id="10" name="TextBox 10"/>
          <p:cNvSpPr txBox="1"/>
          <p:nvPr/>
        </p:nvSpPr>
        <p:spPr>
          <a:xfrm>
            <a:off x="166241" y="8800306"/>
            <a:ext cx="17955519" cy="877887"/>
          </a:xfrm>
          <a:prstGeom prst="rect">
            <a:avLst/>
          </a:prstGeom>
        </p:spPr>
        <p:txBody>
          <a:bodyPr lIns="0" tIns="0" rIns="0" bIns="0" rtlCol="0" anchor="t">
            <a:spAutoFit/>
          </a:bodyPr>
          <a:lstStyle/>
          <a:p>
            <a:pPr algn="ctr">
              <a:lnSpc>
                <a:spcPts val="3437"/>
              </a:lnSpc>
              <a:spcBef>
                <a:spcPct val="0"/>
              </a:spcBef>
            </a:pPr>
            <a:r>
              <a:rPr lang="en-US" sz="2750" b="1">
                <a:solidFill>
                  <a:srgbClr val="746558"/>
                </a:solidFill>
                <a:latin typeface="Arimo Bold"/>
                <a:ea typeface="Arimo Bold"/>
                <a:cs typeface="Arimo Bold"/>
                <a:sym typeface="Arimo Bold"/>
              </a:rPr>
              <a:t>MMR trend for all states over the years. Each line represents a state's maternal mortality ratio, showing how it has changed over time.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763489" y="485130"/>
            <a:ext cx="16495811" cy="827313"/>
            <a:chOff x="0" y="0"/>
            <a:chExt cx="21994415" cy="1103084"/>
          </a:xfrm>
        </p:grpSpPr>
        <p:sp>
          <p:nvSpPr>
            <p:cNvPr id="7" name="Freeform 7"/>
            <p:cNvSpPr/>
            <p:nvPr/>
          </p:nvSpPr>
          <p:spPr>
            <a:xfrm>
              <a:off x="0" y="0"/>
              <a:ext cx="21994416" cy="1103084"/>
            </a:xfrm>
            <a:custGeom>
              <a:avLst/>
              <a:gdLst/>
              <a:ahLst/>
              <a:cxnLst/>
              <a:rect l="l" t="t" r="r" b="b"/>
              <a:pathLst>
                <a:path w="21994416" h="1103084">
                  <a:moveTo>
                    <a:pt x="0" y="0"/>
                  </a:moveTo>
                  <a:lnTo>
                    <a:pt x="21994416" y="0"/>
                  </a:lnTo>
                  <a:lnTo>
                    <a:pt x="21994416" y="1103084"/>
                  </a:lnTo>
                  <a:lnTo>
                    <a:pt x="0" y="1103084"/>
                  </a:lnTo>
                  <a:close/>
                </a:path>
              </a:pathLst>
            </a:custGeom>
            <a:solidFill>
              <a:srgbClr val="000000">
                <a:alpha val="0"/>
              </a:srgbClr>
            </a:solidFill>
          </p:spPr>
        </p:sp>
        <p:sp>
          <p:nvSpPr>
            <p:cNvPr id="8" name="TextBox 8"/>
            <p:cNvSpPr txBox="1"/>
            <p:nvPr/>
          </p:nvSpPr>
          <p:spPr>
            <a:xfrm>
              <a:off x="0" y="-47625"/>
              <a:ext cx="21994415" cy="1150709"/>
            </a:xfrm>
            <a:prstGeom prst="rect">
              <a:avLst/>
            </a:prstGeom>
          </p:spPr>
          <p:txBody>
            <a:bodyPr lIns="0" tIns="0" rIns="0" bIns="0" rtlCol="0" anchor="t"/>
            <a:lstStyle/>
            <a:p>
              <a:pPr algn="l">
                <a:lnSpc>
                  <a:spcPts val="5125"/>
                </a:lnSpc>
              </a:pPr>
              <a:r>
                <a:rPr lang="en-US" sz="4062" b="1">
                  <a:solidFill>
                    <a:srgbClr val="484237"/>
                  </a:solidFill>
                  <a:latin typeface="Arimo Bold"/>
                  <a:ea typeface="Arimo Bold"/>
                  <a:cs typeface="Arimo Bold"/>
                  <a:sym typeface="Arimo Bold"/>
                </a:rPr>
                <a:t>Historical Trends: MMR in India Over Time</a:t>
              </a:r>
            </a:p>
          </p:txBody>
        </p:sp>
      </p:grpSp>
      <p:sp>
        <p:nvSpPr>
          <p:cNvPr id="9" name="Freeform 9"/>
          <p:cNvSpPr/>
          <p:nvPr/>
        </p:nvSpPr>
        <p:spPr>
          <a:xfrm>
            <a:off x="10061390" y="1802062"/>
            <a:ext cx="8056384" cy="5951654"/>
          </a:xfrm>
          <a:custGeom>
            <a:avLst/>
            <a:gdLst/>
            <a:ahLst/>
            <a:cxnLst/>
            <a:rect l="l" t="t" r="r" b="b"/>
            <a:pathLst>
              <a:path w="8056384" h="5951654">
                <a:moveTo>
                  <a:pt x="0" y="0"/>
                </a:moveTo>
                <a:lnTo>
                  <a:pt x="8056384" y="0"/>
                </a:lnTo>
                <a:lnTo>
                  <a:pt x="8056384" y="5951653"/>
                </a:lnTo>
                <a:lnTo>
                  <a:pt x="0" y="5951653"/>
                </a:lnTo>
                <a:lnTo>
                  <a:pt x="0" y="0"/>
                </a:lnTo>
                <a:close/>
              </a:path>
            </a:pathLst>
          </a:custGeom>
          <a:blipFill>
            <a:blip r:embed="rId2"/>
            <a:stretch>
              <a:fillRect/>
            </a:stretch>
          </a:blipFill>
        </p:spPr>
      </p:sp>
      <p:sp>
        <p:nvSpPr>
          <p:cNvPr id="10" name="Freeform 10"/>
          <p:cNvSpPr/>
          <p:nvPr/>
        </p:nvSpPr>
        <p:spPr>
          <a:xfrm>
            <a:off x="166241" y="1802062"/>
            <a:ext cx="9602066" cy="6126832"/>
          </a:xfrm>
          <a:custGeom>
            <a:avLst/>
            <a:gdLst/>
            <a:ahLst/>
            <a:cxnLst/>
            <a:rect l="l" t="t" r="r" b="b"/>
            <a:pathLst>
              <a:path w="9602066" h="6126832">
                <a:moveTo>
                  <a:pt x="0" y="0"/>
                </a:moveTo>
                <a:lnTo>
                  <a:pt x="9602066" y="0"/>
                </a:lnTo>
                <a:lnTo>
                  <a:pt x="9602066" y="6126831"/>
                </a:lnTo>
                <a:lnTo>
                  <a:pt x="0" y="6126831"/>
                </a:lnTo>
                <a:lnTo>
                  <a:pt x="0" y="0"/>
                </a:lnTo>
                <a:close/>
              </a:path>
            </a:pathLst>
          </a:custGeom>
          <a:blipFill>
            <a:blip r:embed="rId3"/>
            <a:stretch>
              <a:fillRect l="-4416" r="-1554"/>
            </a:stretch>
          </a:blipFill>
        </p:spPr>
      </p:sp>
      <p:sp>
        <p:nvSpPr>
          <p:cNvPr id="11" name="TextBox 11"/>
          <p:cNvSpPr txBox="1"/>
          <p:nvPr/>
        </p:nvSpPr>
        <p:spPr>
          <a:xfrm>
            <a:off x="9139238" y="8380413"/>
            <a:ext cx="9525" cy="449262"/>
          </a:xfrm>
          <a:prstGeom prst="rect">
            <a:avLst/>
          </a:prstGeom>
        </p:spPr>
        <p:txBody>
          <a:bodyPr lIns="0" tIns="0" rIns="0" bIns="0" rtlCol="0" anchor="t">
            <a:spAutoFit/>
          </a:bodyPr>
          <a:lstStyle/>
          <a:p>
            <a:pPr algn="ctr">
              <a:lnSpc>
                <a:spcPts val="3437"/>
              </a:lnSpc>
              <a:spcBef>
                <a:spcPct val="0"/>
              </a:spcBef>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1028700" y="0"/>
            <a:ext cx="16495811" cy="827313"/>
            <a:chOff x="0" y="0"/>
            <a:chExt cx="21994415" cy="1103084"/>
          </a:xfrm>
        </p:grpSpPr>
        <p:sp>
          <p:nvSpPr>
            <p:cNvPr id="7" name="Freeform 7"/>
            <p:cNvSpPr/>
            <p:nvPr/>
          </p:nvSpPr>
          <p:spPr>
            <a:xfrm>
              <a:off x="0" y="0"/>
              <a:ext cx="21994416" cy="1103084"/>
            </a:xfrm>
            <a:custGeom>
              <a:avLst/>
              <a:gdLst/>
              <a:ahLst/>
              <a:cxnLst/>
              <a:rect l="l" t="t" r="r" b="b"/>
              <a:pathLst>
                <a:path w="21994416" h="1103084">
                  <a:moveTo>
                    <a:pt x="0" y="0"/>
                  </a:moveTo>
                  <a:lnTo>
                    <a:pt x="21994416" y="0"/>
                  </a:lnTo>
                  <a:lnTo>
                    <a:pt x="21994416" y="1103084"/>
                  </a:lnTo>
                  <a:lnTo>
                    <a:pt x="0" y="1103084"/>
                  </a:lnTo>
                  <a:close/>
                </a:path>
              </a:pathLst>
            </a:custGeom>
            <a:solidFill>
              <a:srgbClr val="000000">
                <a:alpha val="0"/>
              </a:srgbClr>
            </a:solidFill>
          </p:spPr>
        </p:sp>
        <p:sp>
          <p:nvSpPr>
            <p:cNvPr id="8" name="TextBox 8"/>
            <p:cNvSpPr txBox="1"/>
            <p:nvPr/>
          </p:nvSpPr>
          <p:spPr>
            <a:xfrm>
              <a:off x="0" y="-47625"/>
              <a:ext cx="21994415" cy="1150709"/>
            </a:xfrm>
            <a:prstGeom prst="rect">
              <a:avLst/>
            </a:prstGeom>
          </p:spPr>
          <p:txBody>
            <a:bodyPr lIns="0" tIns="0" rIns="0" bIns="0" rtlCol="0" anchor="t"/>
            <a:lstStyle/>
            <a:p>
              <a:pPr algn="l">
                <a:lnSpc>
                  <a:spcPts val="5125"/>
                </a:lnSpc>
              </a:pPr>
              <a:r>
                <a:rPr lang="en-US" sz="4062" b="1">
                  <a:solidFill>
                    <a:srgbClr val="484237"/>
                  </a:solidFill>
                  <a:latin typeface="Arimo Bold"/>
                  <a:ea typeface="Arimo Bold"/>
                  <a:cs typeface="Arimo Bold"/>
                  <a:sym typeface="Arimo Bold"/>
                </a:rPr>
                <a:t>Comparison of Life Expectancy Across States</a:t>
              </a:r>
            </a:p>
          </p:txBody>
        </p:sp>
      </p:grpSp>
      <p:sp>
        <p:nvSpPr>
          <p:cNvPr id="9" name="Freeform 9"/>
          <p:cNvSpPr/>
          <p:nvPr/>
        </p:nvSpPr>
        <p:spPr>
          <a:xfrm>
            <a:off x="1781151" y="1028700"/>
            <a:ext cx="14396695" cy="8053663"/>
          </a:xfrm>
          <a:custGeom>
            <a:avLst/>
            <a:gdLst/>
            <a:ahLst/>
            <a:cxnLst/>
            <a:rect l="l" t="t" r="r" b="b"/>
            <a:pathLst>
              <a:path w="14396695" h="8053663">
                <a:moveTo>
                  <a:pt x="0" y="0"/>
                </a:moveTo>
                <a:lnTo>
                  <a:pt x="14396695" y="0"/>
                </a:lnTo>
                <a:lnTo>
                  <a:pt x="14396695" y="8053663"/>
                </a:lnTo>
                <a:lnTo>
                  <a:pt x="0" y="8053663"/>
                </a:lnTo>
                <a:lnTo>
                  <a:pt x="0" y="0"/>
                </a:lnTo>
                <a:close/>
              </a:path>
            </a:pathLst>
          </a:custGeom>
          <a:blipFill>
            <a:blip r:embed="rId2"/>
            <a:stretch>
              <a:fillRect t="-2287" b="-2287"/>
            </a:stretch>
          </a:blipFill>
        </p:spPr>
      </p:sp>
      <p:sp>
        <p:nvSpPr>
          <p:cNvPr id="10" name="TextBox 10"/>
          <p:cNvSpPr txBox="1"/>
          <p:nvPr/>
        </p:nvSpPr>
        <p:spPr>
          <a:xfrm>
            <a:off x="0" y="9418638"/>
            <a:ext cx="18288000" cy="756602"/>
          </a:xfrm>
          <a:prstGeom prst="rect">
            <a:avLst/>
          </a:prstGeom>
        </p:spPr>
        <p:txBody>
          <a:bodyPr lIns="0" tIns="0" rIns="0" bIns="0" rtlCol="0" anchor="t">
            <a:spAutoFit/>
          </a:bodyPr>
          <a:lstStyle/>
          <a:p>
            <a:pPr algn="ctr">
              <a:lnSpc>
                <a:spcPts val="2937"/>
              </a:lnSpc>
              <a:spcBef>
                <a:spcPct val="0"/>
              </a:spcBef>
            </a:pPr>
            <a:r>
              <a:rPr lang="en-US" sz="2350">
                <a:solidFill>
                  <a:srgbClr val="746558"/>
                </a:solidFill>
                <a:latin typeface="Arimo"/>
                <a:ea typeface="Arimo"/>
                <a:cs typeface="Arimo"/>
                <a:sym typeface="Arimo"/>
              </a:rPr>
              <a:t>Life Expectancy trend for all states over the years. Each line represents a state's life expectancy of women, showing how it has changed over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522705" y="0"/>
            <a:ext cx="16495811" cy="827313"/>
            <a:chOff x="0" y="0"/>
            <a:chExt cx="21994415" cy="1103084"/>
          </a:xfrm>
        </p:grpSpPr>
        <p:sp>
          <p:nvSpPr>
            <p:cNvPr id="7" name="Freeform 7"/>
            <p:cNvSpPr/>
            <p:nvPr/>
          </p:nvSpPr>
          <p:spPr>
            <a:xfrm>
              <a:off x="0" y="0"/>
              <a:ext cx="21994416" cy="1103084"/>
            </a:xfrm>
            <a:custGeom>
              <a:avLst/>
              <a:gdLst/>
              <a:ahLst/>
              <a:cxnLst/>
              <a:rect l="l" t="t" r="r" b="b"/>
              <a:pathLst>
                <a:path w="21994416" h="1103084">
                  <a:moveTo>
                    <a:pt x="0" y="0"/>
                  </a:moveTo>
                  <a:lnTo>
                    <a:pt x="21994416" y="0"/>
                  </a:lnTo>
                  <a:lnTo>
                    <a:pt x="21994416" y="1103084"/>
                  </a:lnTo>
                  <a:lnTo>
                    <a:pt x="0" y="1103084"/>
                  </a:lnTo>
                  <a:close/>
                </a:path>
              </a:pathLst>
            </a:custGeom>
            <a:solidFill>
              <a:srgbClr val="000000">
                <a:alpha val="0"/>
              </a:srgbClr>
            </a:solidFill>
          </p:spPr>
        </p:sp>
        <p:sp>
          <p:nvSpPr>
            <p:cNvPr id="8" name="TextBox 8"/>
            <p:cNvSpPr txBox="1"/>
            <p:nvPr/>
          </p:nvSpPr>
          <p:spPr>
            <a:xfrm>
              <a:off x="0" y="-47625"/>
              <a:ext cx="21994415" cy="1150709"/>
            </a:xfrm>
            <a:prstGeom prst="rect">
              <a:avLst/>
            </a:prstGeom>
          </p:spPr>
          <p:txBody>
            <a:bodyPr lIns="0" tIns="0" rIns="0" bIns="0" rtlCol="0" anchor="t"/>
            <a:lstStyle/>
            <a:p>
              <a:pPr algn="l">
                <a:lnSpc>
                  <a:spcPts val="5125"/>
                </a:lnSpc>
              </a:pPr>
              <a:r>
                <a:rPr lang="en-US" sz="4062" b="1">
                  <a:solidFill>
                    <a:srgbClr val="484237"/>
                  </a:solidFill>
                  <a:latin typeface="Arimo Bold"/>
                  <a:ea typeface="Arimo Bold"/>
                  <a:cs typeface="Arimo Bold"/>
                  <a:sym typeface="Arimo Bold"/>
                </a:rPr>
                <a:t>Top 5 states having highest life expectancy</a:t>
              </a:r>
            </a:p>
          </p:txBody>
        </p:sp>
      </p:grpSp>
      <p:sp>
        <p:nvSpPr>
          <p:cNvPr id="9" name="Freeform 9"/>
          <p:cNvSpPr/>
          <p:nvPr/>
        </p:nvSpPr>
        <p:spPr>
          <a:xfrm>
            <a:off x="1657468" y="1028700"/>
            <a:ext cx="15601832" cy="8982755"/>
          </a:xfrm>
          <a:custGeom>
            <a:avLst/>
            <a:gdLst/>
            <a:ahLst/>
            <a:cxnLst/>
            <a:rect l="l" t="t" r="r" b="b"/>
            <a:pathLst>
              <a:path w="15601832" h="8982755">
                <a:moveTo>
                  <a:pt x="0" y="0"/>
                </a:moveTo>
                <a:lnTo>
                  <a:pt x="15601832" y="0"/>
                </a:lnTo>
                <a:lnTo>
                  <a:pt x="15601832" y="8982755"/>
                </a:lnTo>
                <a:lnTo>
                  <a:pt x="0" y="8982755"/>
                </a:lnTo>
                <a:lnTo>
                  <a:pt x="0" y="0"/>
                </a:lnTo>
                <a:close/>
              </a:path>
            </a:pathLst>
          </a:custGeom>
          <a:blipFill>
            <a:blip r:embed="rId2"/>
            <a:stretch>
              <a:fillRect l="-606" t="-3691" b="-10545"/>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411124" y="201387"/>
            <a:ext cx="16495811" cy="827313"/>
            <a:chOff x="0" y="0"/>
            <a:chExt cx="21994415" cy="1103084"/>
          </a:xfrm>
        </p:grpSpPr>
        <p:sp>
          <p:nvSpPr>
            <p:cNvPr id="7" name="Freeform 7"/>
            <p:cNvSpPr/>
            <p:nvPr/>
          </p:nvSpPr>
          <p:spPr>
            <a:xfrm>
              <a:off x="0" y="0"/>
              <a:ext cx="21994416" cy="1103084"/>
            </a:xfrm>
            <a:custGeom>
              <a:avLst/>
              <a:gdLst/>
              <a:ahLst/>
              <a:cxnLst/>
              <a:rect l="l" t="t" r="r" b="b"/>
              <a:pathLst>
                <a:path w="21994416" h="1103084">
                  <a:moveTo>
                    <a:pt x="0" y="0"/>
                  </a:moveTo>
                  <a:lnTo>
                    <a:pt x="21994416" y="0"/>
                  </a:lnTo>
                  <a:lnTo>
                    <a:pt x="21994416" y="1103084"/>
                  </a:lnTo>
                  <a:lnTo>
                    <a:pt x="0" y="1103084"/>
                  </a:lnTo>
                  <a:close/>
                </a:path>
              </a:pathLst>
            </a:custGeom>
            <a:solidFill>
              <a:srgbClr val="000000">
                <a:alpha val="0"/>
              </a:srgbClr>
            </a:solidFill>
          </p:spPr>
        </p:sp>
        <p:sp>
          <p:nvSpPr>
            <p:cNvPr id="8" name="TextBox 8"/>
            <p:cNvSpPr txBox="1"/>
            <p:nvPr/>
          </p:nvSpPr>
          <p:spPr>
            <a:xfrm>
              <a:off x="0" y="-47625"/>
              <a:ext cx="21994415" cy="1150709"/>
            </a:xfrm>
            <a:prstGeom prst="rect">
              <a:avLst/>
            </a:prstGeom>
          </p:spPr>
          <p:txBody>
            <a:bodyPr lIns="0" tIns="0" rIns="0" bIns="0" rtlCol="0" anchor="t"/>
            <a:lstStyle/>
            <a:p>
              <a:pPr algn="l">
                <a:lnSpc>
                  <a:spcPts val="5125"/>
                </a:lnSpc>
              </a:pPr>
              <a:r>
                <a:rPr lang="en-US" sz="4062">
                  <a:solidFill>
                    <a:srgbClr val="484237"/>
                  </a:solidFill>
                  <a:latin typeface="Arimo"/>
                  <a:ea typeface="Arimo"/>
                  <a:cs typeface="Arimo"/>
                  <a:sym typeface="Arimo"/>
                </a:rPr>
                <a:t>Poverty Percentage Across states over time:</a:t>
              </a:r>
            </a:p>
          </p:txBody>
        </p:sp>
      </p:grpSp>
      <p:sp>
        <p:nvSpPr>
          <p:cNvPr id="9" name="Freeform 9"/>
          <p:cNvSpPr/>
          <p:nvPr/>
        </p:nvSpPr>
        <p:spPr>
          <a:xfrm>
            <a:off x="207181" y="1459785"/>
            <a:ext cx="8595543" cy="5332922"/>
          </a:xfrm>
          <a:custGeom>
            <a:avLst/>
            <a:gdLst/>
            <a:ahLst/>
            <a:cxnLst/>
            <a:rect l="l" t="t" r="r" b="b"/>
            <a:pathLst>
              <a:path w="8595543" h="5332922">
                <a:moveTo>
                  <a:pt x="0" y="0"/>
                </a:moveTo>
                <a:lnTo>
                  <a:pt x="8595543" y="0"/>
                </a:lnTo>
                <a:lnTo>
                  <a:pt x="8595543" y="5332922"/>
                </a:lnTo>
                <a:lnTo>
                  <a:pt x="0" y="5332922"/>
                </a:lnTo>
                <a:lnTo>
                  <a:pt x="0" y="0"/>
                </a:lnTo>
                <a:close/>
              </a:path>
            </a:pathLst>
          </a:custGeom>
          <a:blipFill>
            <a:blip r:embed="rId2"/>
            <a:stretch>
              <a:fillRect/>
            </a:stretch>
          </a:blipFill>
        </p:spPr>
      </p:sp>
      <p:sp>
        <p:nvSpPr>
          <p:cNvPr id="10" name="Freeform 10"/>
          <p:cNvSpPr/>
          <p:nvPr/>
        </p:nvSpPr>
        <p:spPr>
          <a:xfrm>
            <a:off x="8977759" y="3475036"/>
            <a:ext cx="9172876" cy="6203157"/>
          </a:xfrm>
          <a:custGeom>
            <a:avLst/>
            <a:gdLst/>
            <a:ahLst/>
            <a:cxnLst/>
            <a:rect l="l" t="t" r="r" b="b"/>
            <a:pathLst>
              <a:path w="9172876" h="6203157">
                <a:moveTo>
                  <a:pt x="0" y="0"/>
                </a:moveTo>
                <a:lnTo>
                  <a:pt x="9172876" y="0"/>
                </a:lnTo>
                <a:lnTo>
                  <a:pt x="9172876" y="6203158"/>
                </a:lnTo>
                <a:lnTo>
                  <a:pt x="0" y="6203158"/>
                </a:lnTo>
                <a:lnTo>
                  <a:pt x="0" y="0"/>
                </a:lnTo>
                <a:close/>
              </a:path>
            </a:pathLst>
          </a:custGeom>
          <a:blipFill>
            <a:blip r:embed="rId3"/>
            <a:stretch>
              <a:fillRect/>
            </a:stretch>
          </a:blipFill>
        </p:spPr>
      </p:sp>
      <p:sp>
        <p:nvSpPr>
          <p:cNvPr id="11" name="TextBox 11"/>
          <p:cNvSpPr txBox="1"/>
          <p:nvPr/>
        </p:nvSpPr>
        <p:spPr>
          <a:xfrm>
            <a:off x="411124" y="7712869"/>
            <a:ext cx="8793877" cy="1965325"/>
          </a:xfrm>
          <a:prstGeom prst="rect">
            <a:avLst/>
          </a:prstGeom>
        </p:spPr>
        <p:txBody>
          <a:bodyPr lIns="0" tIns="0" rIns="0" bIns="0" rtlCol="0" anchor="t">
            <a:spAutoFit/>
          </a:bodyPr>
          <a:lstStyle/>
          <a:p>
            <a:pPr algn="ctr">
              <a:lnSpc>
                <a:spcPts val="3124"/>
              </a:lnSpc>
              <a:spcBef>
                <a:spcPct val="0"/>
              </a:spcBef>
            </a:pPr>
            <a:r>
              <a:rPr lang="en-US" sz="2499" b="1">
                <a:solidFill>
                  <a:srgbClr val="000000"/>
                </a:solidFill>
                <a:latin typeface="Arimo Bold"/>
                <a:ea typeface="Arimo Bold"/>
                <a:cs typeface="Arimo Bold"/>
                <a:sym typeface="Arimo Bold"/>
              </a:rPr>
              <a:t>India's poverty rate falls below 5% in 2024, extreme poverty nearly eradicated: SBI Report.</a:t>
            </a:r>
          </a:p>
          <a:p>
            <a:pPr algn="ctr">
              <a:lnSpc>
                <a:spcPts val="3124"/>
              </a:lnSpc>
              <a:spcBef>
                <a:spcPct val="0"/>
              </a:spcBef>
            </a:pPr>
            <a:r>
              <a:rPr lang="en-US" sz="2499" u="sng">
                <a:solidFill>
                  <a:srgbClr val="000000"/>
                </a:solidFill>
                <a:latin typeface="Arimo"/>
                <a:ea typeface="Arimo"/>
                <a:cs typeface="Arimo"/>
                <a:sym typeface="Arimo"/>
              </a:rPr>
              <a:t>Bihar is the poorest state in India, according to the Multidimensional Poverty Index (MPI). </a:t>
            </a:r>
          </a:p>
          <a:p>
            <a:pPr algn="ctr">
              <a:lnSpc>
                <a:spcPts val="3124"/>
              </a:lnSpc>
              <a:spcBef>
                <a:spcPct val="0"/>
              </a:spcBef>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899071" y="910381"/>
            <a:ext cx="9631859" cy="1983581"/>
            <a:chOff x="0" y="0"/>
            <a:chExt cx="12842478" cy="2644775"/>
          </a:xfrm>
        </p:grpSpPr>
        <p:sp>
          <p:nvSpPr>
            <p:cNvPr id="7" name="Freeform 7"/>
            <p:cNvSpPr/>
            <p:nvPr/>
          </p:nvSpPr>
          <p:spPr>
            <a:xfrm>
              <a:off x="0" y="0"/>
              <a:ext cx="12842478" cy="2644775"/>
            </a:xfrm>
            <a:custGeom>
              <a:avLst/>
              <a:gdLst/>
              <a:ahLst/>
              <a:cxnLst/>
              <a:rect l="l" t="t" r="r" b="b"/>
              <a:pathLst>
                <a:path w="12842478" h="2644775">
                  <a:moveTo>
                    <a:pt x="0" y="0"/>
                  </a:moveTo>
                  <a:lnTo>
                    <a:pt x="12842478" y="0"/>
                  </a:lnTo>
                  <a:lnTo>
                    <a:pt x="12842478" y="2644775"/>
                  </a:lnTo>
                  <a:lnTo>
                    <a:pt x="0" y="2644775"/>
                  </a:lnTo>
                  <a:close/>
                </a:path>
              </a:pathLst>
            </a:custGeom>
            <a:solidFill>
              <a:srgbClr val="000000">
                <a:alpha val="0"/>
              </a:srgbClr>
            </a:solidFill>
          </p:spPr>
        </p:sp>
        <p:sp>
          <p:nvSpPr>
            <p:cNvPr id="8" name="TextBox 8"/>
            <p:cNvSpPr txBox="1"/>
            <p:nvPr/>
          </p:nvSpPr>
          <p:spPr>
            <a:xfrm>
              <a:off x="0" y="-57150"/>
              <a:ext cx="12842478" cy="2701925"/>
            </a:xfrm>
            <a:prstGeom prst="rect">
              <a:avLst/>
            </a:prstGeom>
          </p:spPr>
          <p:txBody>
            <a:bodyPr lIns="0" tIns="0" rIns="0" bIns="0" rtlCol="0" anchor="t"/>
            <a:lstStyle/>
            <a:p>
              <a:pPr algn="l">
                <a:lnSpc>
                  <a:spcPts val="6312"/>
                </a:lnSpc>
              </a:pPr>
              <a:r>
                <a:rPr lang="en-US" sz="4999" b="1">
                  <a:solidFill>
                    <a:srgbClr val="484237"/>
                  </a:solidFill>
                  <a:latin typeface="Arimo Bold"/>
                  <a:ea typeface="Arimo Bold"/>
                  <a:cs typeface="Arimo Bold"/>
                  <a:sym typeface="Arimo Bold"/>
                </a:rPr>
                <a:t>Relation between MMR and Poverty Rate</a:t>
              </a:r>
            </a:p>
          </p:txBody>
        </p:sp>
      </p:grpSp>
      <p:sp>
        <p:nvSpPr>
          <p:cNvPr id="9" name="Freeform 9" descr="preencoded.png"/>
          <p:cNvSpPr/>
          <p:nvPr/>
        </p:nvSpPr>
        <p:spPr>
          <a:xfrm>
            <a:off x="701491" y="3703587"/>
            <a:ext cx="1284386" cy="1891010"/>
          </a:xfrm>
          <a:custGeom>
            <a:avLst/>
            <a:gdLst/>
            <a:ahLst/>
            <a:cxnLst/>
            <a:rect l="l" t="t" r="r" b="b"/>
            <a:pathLst>
              <a:path w="1284386" h="1891010">
                <a:moveTo>
                  <a:pt x="0" y="0"/>
                </a:moveTo>
                <a:lnTo>
                  <a:pt x="1284386" y="0"/>
                </a:lnTo>
                <a:lnTo>
                  <a:pt x="1284386" y="1891010"/>
                </a:lnTo>
                <a:lnTo>
                  <a:pt x="0" y="1891010"/>
                </a:lnTo>
                <a:lnTo>
                  <a:pt x="0" y="0"/>
                </a:lnTo>
                <a:close/>
              </a:path>
            </a:pathLst>
          </a:custGeom>
          <a:blipFill>
            <a:blip r:embed="rId2"/>
            <a:stretch>
              <a:fillRect t="-60" b="-60"/>
            </a:stretch>
          </a:blipFill>
        </p:spPr>
      </p:sp>
      <p:grpSp>
        <p:nvGrpSpPr>
          <p:cNvPr id="10" name="Group 10"/>
          <p:cNvGrpSpPr/>
          <p:nvPr/>
        </p:nvGrpSpPr>
        <p:grpSpPr>
          <a:xfrm>
            <a:off x="2426792" y="3198868"/>
            <a:ext cx="3288209" cy="504720"/>
            <a:chOff x="0" y="0"/>
            <a:chExt cx="4384278" cy="672959"/>
          </a:xfrm>
        </p:grpSpPr>
        <p:sp>
          <p:nvSpPr>
            <p:cNvPr id="11" name="Freeform 11"/>
            <p:cNvSpPr/>
            <p:nvPr/>
          </p:nvSpPr>
          <p:spPr>
            <a:xfrm>
              <a:off x="0" y="0"/>
              <a:ext cx="4384279" cy="672959"/>
            </a:xfrm>
            <a:custGeom>
              <a:avLst/>
              <a:gdLst/>
              <a:ahLst/>
              <a:cxnLst/>
              <a:rect l="l" t="t" r="r" b="b"/>
              <a:pathLst>
                <a:path w="4384279" h="672959">
                  <a:moveTo>
                    <a:pt x="0" y="0"/>
                  </a:moveTo>
                  <a:lnTo>
                    <a:pt x="4384279" y="0"/>
                  </a:lnTo>
                  <a:lnTo>
                    <a:pt x="4384279" y="672959"/>
                  </a:lnTo>
                  <a:lnTo>
                    <a:pt x="0" y="672959"/>
                  </a:lnTo>
                  <a:close/>
                </a:path>
              </a:pathLst>
            </a:custGeom>
            <a:solidFill>
              <a:srgbClr val="000000">
                <a:alpha val="0"/>
              </a:srgbClr>
            </a:solidFill>
          </p:spPr>
        </p:sp>
        <p:sp>
          <p:nvSpPr>
            <p:cNvPr id="12" name="TextBox 12"/>
            <p:cNvSpPr txBox="1"/>
            <p:nvPr/>
          </p:nvSpPr>
          <p:spPr>
            <a:xfrm>
              <a:off x="0" y="-28575"/>
              <a:ext cx="4384278" cy="701534"/>
            </a:xfrm>
            <a:prstGeom prst="rect">
              <a:avLst/>
            </a:prstGeom>
          </p:spPr>
          <p:txBody>
            <a:bodyPr lIns="0" tIns="0" rIns="0" bIns="0" rtlCol="0" anchor="t"/>
            <a:lstStyle/>
            <a:p>
              <a:pPr algn="l">
                <a:lnSpc>
                  <a:spcPts val="3124"/>
                </a:lnSpc>
              </a:pPr>
              <a:r>
                <a:rPr lang="en-US" sz="2499" b="1">
                  <a:solidFill>
                    <a:srgbClr val="746558"/>
                  </a:solidFill>
                  <a:latin typeface="Arimo Bold"/>
                  <a:ea typeface="Arimo Bold"/>
                  <a:cs typeface="Arimo Bold"/>
                  <a:sym typeface="Arimo Bold"/>
                </a:rPr>
                <a:t>Direct Relationship</a:t>
              </a:r>
            </a:p>
          </p:txBody>
        </p:sp>
      </p:grpSp>
      <p:sp>
        <p:nvSpPr>
          <p:cNvPr id="13" name="Freeform 13" descr="preencoded.png"/>
          <p:cNvSpPr/>
          <p:nvPr/>
        </p:nvSpPr>
        <p:spPr>
          <a:xfrm>
            <a:off x="899071" y="5594597"/>
            <a:ext cx="1284386" cy="1891010"/>
          </a:xfrm>
          <a:custGeom>
            <a:avLst/>
            <a:gdLst/>
            <a:ahLst/>
            <a:cxnLst/>
            <a:rect l="l" t="t" r="r" b="b"/>
            <a:pathLst>
              <a:path w="1284386" h="1891010">
                <a:moveTo>
                  <a:pt x="0" y="0"/>
                </a:moveTo>
                <a:lnTo>
                  <a:pt x="1284386" y="0"/>
                </a:lnTo>
                <a:lnTo>
                  <a:pt x="1284386" y="1891010"/>
                </a:lnTo>
                <a:lnTo>
                  <a:pt x="0" y="1891010"/>
                </a:lnTo>
                <a:lnTo>
                  <a:pt x="0" y="0"/>
                </a:lnTo>
                <a:close/>
              </a:path>
            </a:pathLst>
          </a:custGeom>
          <a:blipFill>
            <a:blip r:embed="rId3"/>
            <a:stretch>
              <a:fillRect t="-60" b="-60"/>
            </a:stretch>
          </a:blipFill>
        </p:spPr>
      </p:sp>
      <p:grpSp>
        <p:nvGrpSpPr>
          <p:cNvPr id="14" name="Group 14"/>
          <p:cNvGrpSpPr/>
          <p:nvPr/>
        </p:nvGrpSpPr>
        <p:grpSpPr>
          <a:xfrm>
            <a:off x="2183457" y="3451228"/>
            <a:ext cx="7991632" cy="2804488"/>
            <a:chOff x="0" y="0"/>
            <a:chExt cx="15378124" cy="5396616"/>
          </a:xfrm>
        </p:grpSpPr>
        <p:sp>
          <p:nvSpPr>
            <p:cNvPr id="15" name="Freeform 15"/>
            <p:cNvSpPr/>
            <p:nvPr/>
          </p:nvSpPr>
          <p:spPr>
            <a:xfrm>
              <a:off x="0" y="0"/>
              <a:ext cx="15378123" cy="5396616"/>
            </a:xfrm>
            <a:custGeom>
              <a:avLst/>
              <a:gdLst/>
              <a:ahLst/>
              <a:cxnLst/>
              <a:rect l="l" t="t" r="r" b="b"/>
              <a:pathLst>
                <a:path w="15378123" h="5396616">
                  <a:moveTo>
                    <a:pt x="0" y="0"/>
                  </a:moveTo>
                  <a:lnTo>
                    <a:pt x="15378123" y="0"/>
                  </a:lnTo>
                  <a:lnTo>
                    <a:pt x="15378123" y="5396616"/>
                  </a:lnTo>
                  <a:lnTo>
                    <a:pt x="0" y="5396616"/>
                  </a:lnTo>
                  <a:close/>
                </a:path>
              </a:pathLst>
            </a:custGeom>
            <a:solidFill>
              <a:srgbClr val="000000">
                <a:alpha val="0"/>
              </a:srgbClr>
            </a:solidFill>
          </p:spPr>
        </p:sp>
        <p:sp>
          <p:nvSpPr>
            <p:cNvPr id="16" name="TextBox 16"/>
            <p:cNvSpPr txBox="1"/>
            <p:nvPr/>
          </p:nvSpPr>
          <p:spPr>
            <a:xfrm>
              <a:off x="0" y="-76200"/>
              <a:ext cx="15378124" cy="5472816"/>
            </a:xfrm>
            <a:prstGeom prst="rect">
              <a:avLst/>
            </a:prstGeom>
          </p:spPr>
          <p:txBody>
            <a:bodyPr lIns="0" tIns="0" rIns="0" bIns="0" rtlCol="0" anchor="t"/>
            <a:lstStyle/>
            <a:p>
              <a:pPr algn="l">
                <a:lnSpc>
                  <a:spcPts val="3186"/>
                </a:lnSpc>
              </a:pPr>
              <a:endParaRPr/>
            </a:p>
            <a:p>
              <a:pPr algn="l">
                <a:lnSpc>
                  <a:spcPts val="3186"/>
                </a:lnSpc>
              </a:pPr>
              <a:r>
                <a:rPr lang="en-US" sz="2000">
                  <a:solidFill>
                    <a:srgbClr val="746558"/>
                  </a:solidFill>
                  <a:latin typeface="Arimo"/>
                  <a:ea typeface="Arimo"/>
                  <a:cs typeface="Arimo"/>
                  <a:sym typeface="Arimo"/>
                </a:rPr>
                <a:t>Positive Correlation Trend – There seems to be a general trend where states with higher poverty rates also tend to have higher MMR. This suggests that poverty may be a contributing factor to maternal mortality.</a:t>
              </a:r>
            </a:p>
            <a:p>
              <a:pPr algn="l">
                <a:lnSpc>
                  <a:spcPts val="3186"/>
                </a:lnSpc>
              </a:pPr>
              <a:endParaRPr/>
            </a:p>
            <a:p>
              <a:pPr algn="l">
                <a:lnSpc>
                  <a:spcPts val="3187"/>
                </a:lnSpc>
              </a:pPr>
              <a:endParaRPr/>
            </a:p>
          </p:txBody>
        </p:sp>
      </p:grpSp>
      <p:sp>
        <p:nvSpPr>
          <p:cNvPr id="17" name="Freeform 17" descr="preencoded.png"/>
          <p:cNvSpPr/>
          <p:nvPr/>
        </p:nvSpPr>
        <p:spPr>
          <a:xfrm>
            <a:off x="899071" y="7485609"/>
            <a:ext cx="1284386" cy="1891010"/>
          </a:xfrm>
          <a:custGeom>
            <a:avLst/>
            <a:gdLst/>
            <a:ahLst/>
            <a:cxnLst/>
            <a:rect l="l" t="t" r="r" b="b"/>
            <a:pathLst>
              <a:path w="1284386" h="1891010">
                <a:moveTo>
                  <a:pt x="0" y="0"/>
                </a:moveTo>
                <a:lnTo>
                  <a:pt x="1284386" y="0"/>
                </a:lnTo>
                <a:lnTo>
                  <a:pt x="1284386" y="1891010"/>
                </a:lnTo>
                <a:lnTo>
                  <a:pt x="0" y="1891010"/>
                </a:lnTo>
                <a:lnTo>
                  <a:pt x="0" y="0"/>
                </a:lnTo>
                <a:close/>
              </a:path>
            </a:pathLst>
          </a:custGeom>
          <a:blipFill>
            <a:blip r:embed="rId4"/>
            <a:stretch>
              <a:fillRect t="-60" b="-60"/>
            </a:stretch>
          </a:blipFill>
        </p:spPr>
      </p:sp>
      <p:grpSp>
        <p:nvGrpSpPr>
          <p:cNvPr id="18" name="Group 18"/>
          <p:cNvGrpSpPr/>
          <p:nvPr/>
        </p:nvGrpSpPr>
        <p:grpSpPr>
          <a:xfrm>
            <a:off x="2568774" y="8297912"/>
            <a:ext cx="7962156" cy="821829"/>
            <a:chOff x="0" y="0"/>
            <a:chExt cx="10616208" cy="1095772"/>
          </a:xfrm>
        </p:grpSpPr>
        <p:sp>
          <p:nvSpPr>
            <p:cNvPr id="19" name="Freeform 19"/>
            <p:cNvSpPr/>
            <p:nvPr/>
          </p:nvSpPr>
          <p:spPr>
            <a:xfrm>
              <a:off x="0" y="0"/>
              <a:ext cx="10616209" cy="1095772"/>
            </a:xfrm>
            <a:custGeom>
              <a:avLst/>
              <a:gdLst/>
              <a:ahLst/>
              <a:cxnLst/>
              <a:rect l="l" t="t" r="r" b="b"/>
              <a:pathLst>
                <a:path w="10616209" h="1095772">
                  <a:moveTo>
                    <a:pt x="0" y="0"/>
                  </a:moveTo>
                  <a:lnTo>
                    <a:pt x="10616209" y="0"/>
                  </a:lnTo>
                  <a:lnTo>
                    <a:pt x="10616209" y="1095772"/>
                  </a:lnTo>
                  <a:lnTo>
                    <a:pt x="0" y="1095772"/>
                  </a:lnTo>
                  <a:close/>
                </a:path>
              </a:pathLst>
            </a:custGeom>
            <a:solidFill>
              <a:srgbClr val="000000">
                <a:alpha val="0"/>
              </a:srgbClr>
            </a:solidFill>
          </p:spPr>
        </p:sp>
        <p:sp>
          <p:nvSpPr>
            <p:cNvPr id="20" name="TextBox 20"/>
            <p:cNvSpPr txBox="1"/>
            <p:nvPr/>
          </p:nvSpPr>
          <p:spPr>
            <a:xfrm>
              <a:off x="0" y="-76200"/>
              <a:ext cx="10616208" cy="1171972"/>
            </a:xfrm>
            <a:prstGeom prst="rect">
              <a:avLst/>
            </a:prstGeom>
          </p:spPr>
          <p:txBody>
            <a:bodyPr lIns="0" tIns="0" rIns="0" bIns="0" rtlCol="0" anchor="t"/>
            <a:lstStyle/>
            <a:p>
              <a:pPr algn="l">
                <a:lnSpc>
                  <a:spcPts val="3187"/>
                </a:lnSpc>
              </a:pPr>
              <a:endParaRPr/>
            </a:p>
          </p:txBody>
        </p:sp>
      </p:grpSp>
      <p:sp>
        <p:nvSpPr>
          <p:cNvPr id="21" name="Freeform 21"/>
          <p:cNvSpPr/>
          <p:nvPr/>
        </p:nvSpPr>
        <p:spPr>
          <a:xfrm>
            <a:off x="10530930" y="3051007"/>
            <a:ext cx="7660937" cy="6032988"/>
          </a:xfrm>
          <a:custGeom>
            <a:avLst/>
            <a:gdLst/>
            <a:ahLst/>
            <a:cxnLst/>
            <a:rect l="l" t="t" r="r" b="b"/>
            <a:pathLst>
              <a:path w="7660937" h="6032988">
                <a:moveTo>
                  <a:pt x="0" y="0"/>
                </a:moveTo>
                <a:lnTo>
                  <a:pt x="7660937" y="0"/>
                </a:lnTo>
                <a:lnTo>
                  <a:pt x="7660937" y="6032988"/>
                </a:lnTo>
                <a:lnTo>
                  <a:pt x="0" y="6032988"/>
                </a:lnTo>
                <a:lnTo>
                  <a:pt x="0" y="0"/>
                </a:lnTo>
                <a:close/>
              </a:path>
            </a:pathLst>
          </a:custGeom>
          <a:blipFill>
            <a:blip r:embed="rId5"/>
            <a:stretch>
              <a:fillRect/>
            </a:stretch>
          </a:blipFill>
        </p:spPr>
      </p:sp>
      <p:sp>
        <p:nvSpPr>
          <p:cNvPr id="22" name="TextBox 22"/>
          <p:cNvSpPr txBox="1"/>
          <p:nvPr/>
        </p:nvSpPr>
        <p:spPr>
          <a:xfrm>
            <a:off x="2183457" y="5898753"/>
            <a:ext cx="8570623" cy="1263650"/>
          </a:xfrm>
          <a:prstGeom prst="rect">
            <a:avLst/>
          </a:prstGeom>
        </p:spPr>
        <p:txBody>
          <a:bodyPr lIns="0" tIns="0" rIns="0" bIns="0" rtlCol="0" anchor="t">
            <a:spAutoFit/>
          </a:bodyPr>
          <a:lstStyle/>
          <a:p>
            <a:pPr algn="ctr">
              <a:lnSpc>
                <a:spcPts val="2500"/>
              </a:lnSpc>
              <a:spcBef>
                <a:spcPct val="0"/>
              </a:spcBef>
            </a:pPr>
            <a:r>
              <a:rPr lang="en-US" sz="2000">
                <a:solidFill>
                  <a:srgbClr val="746558"/>
                </a:solidFill>
                <a:latin typeface="Arimo"/>
                <a:ea typeface="Arimo"/>
                <a:cs typeface="Arimo"/>
                <a:sym typeface="Arimo"/>
              </a:rPr>
              <a:t>Outliers – Some states have very high MMR despite not having the highest poverty rates (e.g., Assam with an MMR of 328). Similarly, some states with relatively high poverty rates do not have extremely high MMR.</a:t>
            </a:r>
          </a:p>
          <a:p>
            <a:pPr algn="ctr">
              <a:lnSpc>
                <a:spcPts val="2500"/>
              </a:lnSpc>
              <a:spcBef>
                <a:spcPct val="0"/>
              </a:spcBef>
            </a:pPr>
            <a:endParaRPr/>
          </a:p>
        </p:txBody>
      </p:sp>
      <p:sp>
        <p:nvSpPr>
          <p:cNvPr id="23" name="TextBox 23"/>
          <p:cNvSpPr txBox="1"/>
          <p:nvPr/>
        </p:nvSpPr>
        <p:spPr>
          <a:xfrm>
            <a:off x="2212934" y="7813725"/>
            <a:ext cx="7962156" cy="949325"/>
          </a:xfrm>
          <a:prstGeom prst="rect">
            <a:avLst/>
          </a:prstGeom>
        </p:spPr>
        <p:txBody>
          <a:bodyPr lIns="0" tIns="0" rIns="0" bIns="0" rtlCol="0" anchor="t">
            <a:spAutoFit/>
          </a:bodyPr>
          <a:lstStyle/>
          <a:p>
            <a:pPr algn="ctr">
              <a:lnSpc>
                <a:spcPts val="2500"/>
              </a:lnSpc>
              <a:spcBef>
                <a:spcPct val="0"/>
              </a:spcBef>
            </a:pPr>
            <a:r>
              <a:rPr lang="en-US" sz="2000">
                <a:solidFill>
                  <a:srgbClr val="746558"/>
                </a:solidFill>
                <a:latin typeface="Arimo"/>
                <a:ea typeface="Arimo"/>
                <a:cs typeface="Arimo"/>
                <a:sym typeface="Arimo"/>
              </a:rPr>
              <a:t>Clusters – A majority of states seem to fall within a mid-range for both poverty rate and MMR, but a few states have significantly higher or lower values.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899071" y="910381"/>
            <a:ext cx="9631859" cy="2620752"/>
            <a:chOff x="0" y="0"/>
            <a:chExt cx="12842478" cy="3494336"/>
          </a:xfrm>
        </p:grpSpPr>
        <p:sp>
          <p:nvSpPr>
            <p:cNvPr id="7" name="Freeform 7"/>
            <p:cNvSpPr/>
            <p:nvPr/>
          </p:nvSpPr>
          <p:spPr>
            <a:xfrm>
              <a:off x="0" y="0"/>
              <a:ext cx="12842478" cy="3494336"/>
            </a:xfrm>
            <a:custGeom>
              <a:avLst/>
              <a:gdLst/>
              <a:ahLst/>
              <a:cxnLst/>
              <a:rect l="l" t="t" r="r" b="b"/>
              <a:pathLst>
                <a:path w="12842478" h="3494336">
                  <a:moveTo>
                    <a:pt x="0" y="0"/>
                  </a:moveTo>
                  <a:lnTo>
                    <a:pt x="12842478" y="0"/>
                  </a:lnTo>
                  <a:lnTo>
                    <a:pt x="12842478" y="3494336"/>
                  </a:lnTo>
                  <a:lnTo>
                    <a:pt x="0" y="3494336"/>
                  </a:lnTo>
                  <a:close/>
                </a:path>
              </a:pathLst>
            </a:custGeom>
            <a:solidFill>
              <a:srgbClr val="000000">
                <a:alpha val="0"/>
              </a:srgbClr>
            </a:solidFill>
          </p:spPr>
        </p:sp>
        <p:sp>
          <p:nvSpPr>
            <p:cNvPr id="8" name="TextBox 8"/>
            <p:cNvSpPr txBox="1"/>
            <p:nvPr/>
          </p:nvSpPr>
          <p:spPr>
            <a:xfrm>
              <a:off x="0" y="-57150"/>
              <a:ext cx="12842478" cy="3551486"/>
            </a:xfrm>
            <a:prstGeom prst="rect">
              <a:avLst/>
            </a:prstGeom>
          </p:spPr>
          <p:txBody>
            <a:bodyPr lIns="0" tIns="0" rIns="0" bIns="0" rtlCol="0" anchor="t"/>
            <a:lstStyle/>
            <a:p>
              <a:pPr algn="l">
                <a:lnSpc>
                  <a:spcPts val="6312"/>
                </a:lnSpc>
              </a:pPr>
              <a:r>
                <a:rPr lang="en-US" sz="4999" b="1">
                  <a:solidFill>
                    <a:srgbClr val="484237"/>
                  </a:solidFill>
                  <a:latin typeface="Arimo Bold"/>
                  <a:ea typeface="Arimo Bold"/>
                  <a:cs typeface="Arimo Bold"/>
                  <a:sym typeface="Arimo Bold"/>
                </a:rPr>
                <a:t>Correlation Analysis: Is there a relationship between the MMR and Life Expectancy</a:t>
              </a:r>
            </a:p>
          </p:txBody>
        </p:sp>
      </p:grpSp>
      <p:sp>
        <p:nvSpPr>
          <p:cNvPr id="9" name="Freeform 9" descr="preencoded.png"/>
          <p:cNvSpPr/>
          <p:nvPr/>
        </p:nvSpPr>
        <p:spPr>
          <a:xfrm>
            <a:off x="899071" y="3703588"/>
            <a:ext cx="1284386" cy="1891010"/>
          </a:xfrm>
          <a:custGeom>
            <a:avLst/>
            <a:gdLst/>
            <a:ahLst/>
            <a:cxnLst/>
            <a:rect l="l" t="t" r="r" b="b"/>
            <a:pathLst>
              <a:path w="1284386" h="1891010">
                <a:moveTo>
                  <a:pt x="0" y="0"/>
                </a:moveTo>
                <a:lnTo>
                  <a:pt x="1284386" y="0"/>
                </a:lnTo>
                <a:lnTo>
                  <a:pt x="1284386" y="1891010"/>
                </a:lnTo>
                <a:lnTo>
                  <a:pt x="0" y="1891010"/>
                </a:lnTo>
                <a:lnTo>
                  <a:pt x="0" y="0"/>
                </a:lnTo>
                <a:close/>
              </a:path>
            </a:pathLst>
          </a:custGeom>
          <a:blipFill>
            <a:blip r:embed="rId2"/>
            <a:stretch>
              <a:fillRect t="-60" b="-60"/>
            </a:stretch>
          </a:blipFill>
        </p:spPr>
      </p:sp>
      <p:grpSp>
        <p:nvGrpSpPr>
          <p:cNvPr id="10" name="Group 10"/>
          <p:cNvGrpSpPr/>
          <p:nvPr/>
        </p:nvGrpSpPr>
        <p:grpSpPr>
          <a:xfrm>
            <a:off x="2568774" y="3960465"/>
            <a:ext cx="3288209" cy="401390"/>
            <a:chOff x="0" y="0"/>
            <a:chExt cx="4384278" cy="535187"/>
          </a:xfrm>
        </p:grpSpPr>
        <p:sp>
          <p:nvSpPr>
            <p:cNvPr id="11" name="Freeform 11"/>
            <p:cNvSpPr/>
            <p:nvPr/>
          </p:nvSpPr>
          <p:spPr>
            <a:xfrm>
              <a:off x="0" y="0"/>
              <a:ext cx="4384279" cy="535187"/>
            </a:xfrm>
            <a:custGeom>
              <a:avLst/>
              <a:gdLst/>
              <a:ahLst/>
              <a:cxnLst/>
              <a:rect l="l" t="t" r="r" b="b"/>
              <a:pathLst>
                <a:path w="4384279" h="535187">
                  <a:moveTo>
                    <a:pt x="0" y="0"/>
                  </a:moveTo>
                  <a:lnTo>
                    <a:pt x="4384279" y="0"/>
                  </a:lnTo>
                  <a:lnTo>
                    <a:pt x="4384279" y="535187"/>
                  </a:lnTo>
                  <a:lnTo>
                    <a:pt x="0" y="535187"/>
                  </a:lnTo>
                  <a:close/>
                </a:path>
              </a:pathLst>
            </a:custGeom>
            <a:solidFill>
              <a:srgbClr val="000000">
                <a:alpha val="0"/>
              </a:srgbClr>
            </a:solidFill>
          </p:spPr>
        </p:sp>
        <p:sp>
          <p:nvSpPr>
            <p:cNvPr id="12" name="TextBox 12"/>
            <p:cNvSpPr txBox="1"/>
            <p:nvPr/>
          </p:nvSpPr>
          <p:spPr>
            <a:xfrm>
              <a:off x="0" y="-28575"/>
              <a:ext cx="4384278" cy="563762"/>
            </a:xfrm>
            <a:prstGeom prst="rect">
              <a:avLst/>
            </a:prstGeom>
          </p:spPr>
          <p:txBody>
            <a:bodyPr lIns="0" tIns="0" rIns="0" bIns="0" rtlCol="0" anchor="t"/>
            <a:lstStyle/>
            <a:p>
              <a:pPr algn="l">
                <a:lnSpc>
                  <a:spcPts val="3124"/>
                </a:lnSpc>
              </a:pPr>
              <a:r>
                <a:rPr lang="en-US" sz="2499" b="1">
                  <a:solidFill>
                    <a:srgbClr val="746558"/>
                  </a:solidFill>
                  <a:latin typeface="Arimo Bold"/>
                  <a:ea typeface="Arimo Bold"/>
                  <a:cs typeface="Arimo Bold"/>
                  <a:sym typeface="Arimo Bold"/>
                </a:rPr>
                <a:t>Inverse Relationship</a:t>
              </a:r>
            </a:p>
          </p:txBody>
        </p:sp>
      </p:grpSp>
      <p:grpSp>
        <p:nvGrpSpPr>
          <p:cNvPr id="13" name="Group 13"/>
          <p:cNvGrpSpPr/>
          <p:nvPr/>
        </p:nvGrpSpPr>
        <p:grpSpPr>
          <a:xfrm>
            <a:off x="2347479" y="4361855"/>
            <a:ext cx="8183451" cy="1604338"/>
            <a:chOff x="0" y="0"/>
            <a:chExt cx="10911268" cy="2139118"/>
          </a:xfrm>
        </p:grpSpPr>
        <p:sp>
          <p:nvSpPr>
            <p:cNvPr id="14" name="Freeform 14"/>
            <p:cNvSpPr/>
            <p:nvPr/>
          </p:nvSpPr>
          <p:spPr>
            <a:xfrm>
              <a:off x="0" y="0"/>
              <a:ext cx="10911268" cy="2139118"/>
            </a:xfrm>
            <a:custGeom>
              <a:avLst/>
              <a:gdLst/>
              <a:ahLst/>
              <a:cxnLst/>
              <a:rect l="l" t="t" r="r" b="b"/>
              <a:pathLst>
                <a:path w="10911268" h="2139118">
                  <a:moveTo>
                    <a:pt x="0" y="0"/>
                  </a:moveTo>
                  <a:lnTo>
                    <a:pt x="10911268" y="0"/>
                  </a:lnTo>
                  <a:lnTo>
                    <a:pt x="10911268" y="2139118"/>
                  </a:lnTo>
                  <a:lnTo>
                    <a:pt x="0" y="2139118"/>
                  </a:lnTo>
                  <a:close/>
                </a:path>
              </a:pathLst>
            </a:custGeom>
            <a:solidFill>
              <a:srgbClr val="000000">
                <a:alpha val="0"/>
              </a:srgbClr>
            </a:solidFill>
          </p:spPr>
        </p:sp>
        <p:sp>
          <p:nvSpPr>
            <p:cNvPr id="15" name="TextBox 15"/>
            <p:cNvSpPr txBox="1"/>
            <p:nvPr/>
          </p:nvSpPr>
          <p:spPr>
            <a:xfrm>
              <a:off x="0" y="-76200"/>
              <a:ext cx="10911268" cy="2215318"/>
            </a:xfrm>
            <a:prstGeom prst="rect">
              <a:avLst/>
            </a:prstGeom>
          </p:spPr>
          <p:txBody>
            <a:bodyPr lIns="0" tIns="0" rIns="0" bIns="0" rtlCol="0" anchor="t"/>
            <a:lstStyle/>
            <a:p>
              <a:pPr algn="l">
                <a:lnSpc>
                  <a:spcPts val="3186"/>
                </a:lnSpc>
              </a:pPr>
              <a:r>
                <a:rPr lang="en-US" sz="2000">
                  <a:solidFill>
                    <a:srgbClr val="746558"/>
                  </a:solidFill>
                  <a:latin typeface="Arimo"/>
                  <a:ea typeface="Arimo"/>
                  <a:cs typeface="Arimo"/>
                  <a:sym typeface="Arimo"/>
                </a:rPr>
                <a:t>The trend appears to suggest a </a:t>
              </a:r>
              <a:r>
                <a:rPr lang="en-US" sz="2000" u="sng">
                  <a:solidFill>
                    <a:srgbClr val="746558"/>
                  </a:solidFill>
                  <a:latin typeface="Arimo"/>
                  <a:ea typeface="Arimo"/>
                  <a:cs typeface="Arimo"/>
                  <a:sym typeface="Arimo"/>
                </a:rPr>
                <a:t>negative correlation</a:t>
              </a:r>
              <a:r>
                <a:rPr lang="en-US" sz="2000">
                  <a:solidFill>
                    <a:srgbClr val="746558"/>
                  </a:solidFill>
                  <a:latin typeface="Arimo"/>
                  <a:ea typeface="Arimo"/>
                  <a:cs typeface="Arimo"/>
                  <a:sym typeface="Arimo"/>
                </a:rPr>
                <a:t>, meaning that states where women have higher life expectancy tend to have lower maternal mortality rates.</a:t>
              </a:r>
            </a:p>
            <a:p>
              <a:pPr algn="l">
                <a:lnSpc>
                  <a:spcPts val="3187"/>
                </a:lnSpc>
              </a:pPr>
              <a:endParaRPr/>
            </a:p>
          </p:txBody>
        </p:sp>
      </p:grpSp>
      <p:sp>
        <p:nvSpPr>
          <p:cNvPr id="16" name="Freeform 16" descr="preencoded.png"/>
          <p:cNvSpPr/>
          <p:nvPr/>
        </p:nvSpPr>
        <p:spPr>
          <a:xfrm>
            <a:off x="899071" y="5594597"/>
            <a:ext cx="1284386" cy="1891010"/>
          </a:xfrm>
          <a:custGeom>
            <a:avLst/>
            <a:gdLst/>
            <a:ahLst/>
            <a:cxnLst/>
            <a:rect l="l" t="t" r="r" b="b"/>
            <a:pathLst>
              <a:path w="1284386" h="1891010">
                <a:moveTo>
                  <a:pt x="0" y="0"/>
                </a:moveTo>
                <a:lnTo>
                  <a:pt x="1284386" y="0"/>
                </a:lnTo>
                <a:lnTo>
                  <a:pt x="1284386" y="1891010"/>
                </a:lnTo>
                <a:lnTo>
                  <a:pt x="0" y="1891010"/>
                </a:lnTo>
                <a:lnTo>
                  <a:pt x="0" y="0"/>
                </a:lnTo>
                <a:close/>
              </a:path>
            </a:pathLst>
          </a:custGeom>
          <a:blipFill>
            <a:blip r:embed="rId3"/>
            <a:stretch>
              <a:fillRect t="-60" b="-60"/>
            </a:stretch>
          </a:blipFill>
        </p:spPr>
      </p:sp>
      <p:grpSp>
        <p:nvGrpSpPr>
          <p:cNvPr id="17" name="Group 17"/>
          <p:cNvGrpSpPr/>
          <p:nvPr/>
        </p:nvGrpSpPr>
        <p:grpSpPr>
          <a:xfrm>
            <a:off x="2568774" y="5851475"/>
            <a:ext cx="3211116" cy="401390"/>
            <a:chOff x="0" y="0"/>
            <a:chExt cx="4281488" cy="535187"/>
          </a:xfrm>
        </p:grpSpPr>
        <p:sp>
          <p:nvSpPr>
            <p:cNvPr id="18" name="Freeform 18"/>
            <p:cNvSpPr/>
            <p:nvPr/>
          </p:nvSpPr>
          <p:spPr>
            <a:xfrm>
              <a:off x="0" y="0"/>
              <a:ext cx="4281488" cy="535187"/>
            </a:xfrm>
            <a:custGeom>
              <a:avLst/>
              <a:gdLst/>
              <a:ahLst/>
              <a:cxnLst/>
              <a:rect l="l" t="t" r="r" b="b"/>
              <a:pathLst>
                <a:path w="4281488" h="535187">
                  <a:moveTo>
                    <a:pt x="0" y="0"/>
                  </a:moveTo>
                  <a:lnTo>
                    <a:pt x="4281488" y="0"/>
                  </a:lnTo>
                  <a:lnTo>
                    <a:pt x="4281488" y="535187"/>
                  </a:lnTo>
                  <a:lnTo>
                    <a:pt x="0" y="535187"/>
                  </a:lnTo>
                  <a:close/>
                </a:path>
              </a:pathLst>
            </a:custGeom>
            <a:solidFill>
              <a:srgbClr val="000000">
                <a:alpha val="0"/>
              </a:srgbClr>
            </a:solidFill>
          </p:spPr>
        </p:sp>
        <p:sp>
          <p:nvSpPr>
            <p:cNvPr id="19" name="TextBox 19"/>
            <p:cNvSpPr txBox="1"/>
            <p:nvPr/>
          </p:nvSpPr>
          <p:spPr>
            <a:xfrm>
              <a:off x="0" y="-28575"/>
              <a:ext cx="4281488" cy="563762"/>
            </a:xfrm>
            <a:prstGeom prst="rect">
              <a:avLst/>
            </a:prstGeom>
          </p:spPr>
          <p:txBody>
            <a:bodyPr lIns="0" tIns="0" rIns="0" bIns="0" rtlCol="0" anchor="t"/>
            <a:lstStyle/>
            <a:p>
              <a:pPr algn="l">
                <a:lnSpc>
                  <a:spcPts val="3124"/>
                </a:lnSpc>
              </a:pPr>
              <a:r>
                <a:rPr lang="en-US" sz="2499" b="1">
                  <a:solidFill>
                    <a:srgbClr val="746558"/>
                  </a:solidFill>
                  <a:latin typeface="Arimo Bold"/>
                  <a:ea typeface="Arimo Bold"/>
                  <a:cs typeface="Arimo Bold"/>
                  <a:sym typeface="Arimo Bold"/>
                </a:rPr>
                <a:t>Complex Factors</a:t>
              </a:r>
            </a:p>
          </p:txBody>
        </p:sp>
      </p:grpSp>
      <p:grpSp>
        <p:nvGrpSpPr>
          <p:cNvPr id="20" name="Group 20"/>
          <p:cNvGrpSpPr/>
          <p:nvPr/>
        </p:nvGrpSpPr>
        <p:grpSpPr>
          <a:xfrm>
            <a:off x="2568774" y="6410524"/>
            <a:ext cx="7962156" cy="1204193"/>
            <a:chOff x="0" y="0"/>
            <a:chExt cx="10616208" cy="1605591"/>
          </a:xfrm>
        </p:grpSpPr>
        <p:sp>
          <p:nvSpPr>
            <p:cNvPr id="21" name="Freeform 21"/>
            <p:cNvSpPr/>
            <p:nvPr/>
          </p:nvSpPr>
          <p:spPr>
            <a:xfrm>
              <a:off x="0" y="0"/>
              <a:ext cx="10616209" cy="1605591"/>
            </a:xfrm>
            <a:custGeom>
              <a:avLst/>
              <a:gdLst/>
              <a:ahLst/>
              <a:cxnLst/>
              <a:rect l="l" t="t" r="r" b="b"/>
              <a:pathLst>
                <a:path w="10616209" h="1605591">
                  <a:moveTo>
                    <a:pt x="0" y="0"/>
                  </a:moveTo>
                  <a:lnTo>
                    <a:pt x="10616209" y="0"/>
                  </a:lnTo>
                  <a:lnTo>
                    <a:pt x="10616209" y="1605591"/>
                  </a:lnTo>
                  <a:lnTo>
                    <a:pt x="0" y="1605591"/>
                  </a:lnTo>
                  <a:close/>
                </a:path>
              </a:pathLst>
            </a:custGeom>
            <a:solidFill>
              <a:srgbClr val="000000">
                <a:alpha val="0"/>
              </a:srgbClr>
            </a:solidFill>
          </p:spPr>
        </p:sp>
        <p:sp>
          <p:nvSpPr>
            <p:cNvPr id="22" name="TextBox 22"/>
            <p:cNvSpPr txBox="1"/>
            <p:nvPr/>
          </p:nvSpPr>
          <p:spPr>
            <a:xfrm>
              <a:off x="0" y="-76200"/>
              <a:ext cx="10616208" cy="1681791"/>
            </a:xfrm>
            <a:prstGeom prst="rect">
              <a:avLst/>
            </a:prstGeom>
          </p:spPr>
          <p:txBody>
            <a:bodyPr lIns="0" tIns="0" rIns="0" bIns="0" rtlCol="0" anchor="t"/>
            <a:lstStyle/>
            <a:p>
              <a:pPr algn="l">
                <a:lnSpc>
                  <a:spcPts val="3187"/>
                </a:lnSpc>
              </a:pPr>
              <a:r>
                <a:rPr lang="en-US" sz="2000" u="sng">
                  <a:solidFill>
                    <a:srgbClr val="746558"/>
                  </a:solidFill>
                  <a:latin typeface="Arimo"/>
                  <a:ea typeface="Arimo"/>
                  <a:cs typeface="Arimo"/>
                  <a:sym typeface="Arimo"/>
                </a:rPr>
                <a:t>This confirms that higher maternal mortality is linked to lower overall life expectancy, likely due to poor healthcare, nutrition, and living conditions in states with high MMR.</a:t>
              </a:r>
            </a:p>
          </p:txBody>
        </p:sp>
      </p:grpSp>
      <p:sp>
        <p:nvSpPr>
          <p:cNvPr id="23" name="Freeform 23" descr="preencoded.png"/>
          <p:cNvSpPr/>
          <p:nvPr/>
        </p:nvSpPr>
        <p:spPr>
          <a:xfrm>
            <a:off x="899071" y="7485609"/>
            <a:ext cx="1284386" cy="1891010"/>
          </a:xfrm>
          <a:custGeom>
            <a:avLst/>
            <a:gdLst/>
            <a:ahLst/>
            <a:cxnLst/>
            <a:rect l="l" t="t" r="r" b="b"/>
            <a:pathLst>
              <a:path w="1284386" h="1891010">
                <a:moveTo>
                  <a:pt x="0" y="0"/>
                </a:moveTo>
                <a:lnTo>
                  <a:pt x="1284386" y="0"/>
                </a:lnTo>
                <a:lnTo>
                  <a:pt x="1284386" y="1891010"/>
                </a:lnTo>
                <a:lnTo>
                  <a:pt x="0" y="1891010"/>
                </a:lnTo>
                <a:lnTo>
                  <a:pt x="0" y="0"/>
                </a:lnTo>
                <a:close/>
              </a:path>
            </a:pathLst>
          </a:custGeom>
          <a:blipFill>
            <a:blip r:embed="rId4"/>
            <a:stretch>
              <a:fillRect t="-60" b="-60"/>
            </a:stretch>
          </a:blipFill>
        </p:spPr>
      </p:sp>
      <p:grpSp>
        <p:nvGrpSpPr>
          <p:cNvPr id="24" name="Group 24"/>
          <p:cNvGrpSpPr/>
          <p:nvPr/>
        </p:nvGrpSpPr>
        <p:grpSpPr>
          <a:xfrm>
            <a:off x="2568774" y="7654057"/>
            <a:ext cx="7962156" cy="1604243"/>
            <a:chOff x="0" y="0"/>
            <a:chExt cx="10616208" cy="2138991"/>
          </a:xfrm>
        </p:grpSpPr>
        <p:sp>
          <p:nvSpPr>
            <p:cNvPr id="25" name="Freeform 25"/>
            <p:cNvSpPr/>
            <p:nvPr/>
          </p:nvSpPr>
          <p:spPr>
            <a:xfrm>
              <a:off x="0" y="0"/>
              <a:ext cx="10616209" cy="2138991"/>
            </a:xfrm>
            <a:custGeom>
              <a:avLst/>
              <a:gdLst/>
              <a:ahLst/>
              <a:cxnLst/>
              <a:rect l="l" t="t" r="r" b="b"/>
              <a:pathLst>
                <a:path w="10616209" h="2138991">
                  <a:moveTo>
                    <a:pt x="0" y="0"/>
                  </a:moveTo>
                  <a:lnTo>
                    <a:pt x="10616209" y="0"/>
                  </a:lnTo>
                  <a:lnTo>
                    <a:pt x="10616209" y="2138991"/>
                  </a:lnTo>
                  <a:lnTo>
                    <a:pt x="0" y="2138991"/>
                  </a:lnTo>
                  <a:close/>
                </a:path>
              </a:pathLst>
            </a:custGeom>
            <a:solidFill>
              <a:srgbClr val="000000">
                <a:alpha val="0"/>
              </a:srgbClr>
            </a:solidFill>
          </p:spPr>
        </p:sp>
        <p:sp>
          <p:nvSpPr>
            <p:cNvPr id="26" name="TextBox 26"/>
            <p:cNvSpPr txBox="1"/>
            <p:nvPr/>
          </p:nvSpPr>
          <p:spPr>
            <a:xfrm>
              <a:off x="0" y="-76200"/>
              <a:ext cx="10616208" cy="2215191"/>
            </a:xfrm>
            <a:prstGeom prst="rect">
              <a:avLst/>
            </a:prstGeom>
          </p:spPr>
          <p:txBody>
            <a:bodyPr lIns="0" tIns="0" rIns="0" bIns="0" rtlCol="0" anchor="t"/>
            <a:lstStyle/>
            <a:p>
              <a:pPr algn="l">
                <a:lnSpc>
                  <a:spcPts val="3187"/>
                </a:lnSpc>
              </a:pPr>
              <a:r>
                <a:rPr lang="en-US" sz="2000">
                  <a:solidFill>
                    <a:srgbClr val="746558"/>
                  </a:solidFill>
                  <a:latin typeface="Arimo"/>
                  <a:ea typeface="Arimo"/>
                  <a:cs typeface="Arimo"/>
                  <a:sym typeface="Arimo"/>
                </a:rPr>
                <a:t>Statistical analysis helps quantify the strength and nature of the relationship between life expectancy and MMRStates with lower life expectancy (e.g., Assam) tend to have higher MMR, while states with higher life expectancy (e.g., Gujarat) tend to have lower MMR..</a:t>
              </a:r>
            </a:p>
          </p:txBody>
        </p:sp>
      </p:grpSp>
      <p:sp>
        <p:nvSpPr>
          <p:cNvPr id="27" name="Freeform 27"/>
          <p:cNvSpPr/>
          <p:nvPr/>
        </p:nvSpPr>
        <p:spPr>
          <a:xfrm>
            <a:off x="10351311" y="3419938"/>
            <a:ext cx="7822978" cy="5981171"/>
          </a:xfrm>
          <a:custGeom>
            <a:avLst/>
            <a:gdLst/>
            <a:ahLst/>
            <a:cxnLst/>
            <a:rect l="l" t="t" r="r" b="b"/>
            <a:pathLst>
              <a:path w="7822978" h="5981171">
                <a:moveTo>
                  <a:pt x="0" y="0"/>
                </a:moveTo>
                <a:lnTo>
                  <a:pt x="7822978" y="0"/>
                </a:lnTo>
                <a:lnTo>
                  <a:pt x="7822978" y="5981171"/>
                </a:lnTo>
                <a:lnTo>
                  <a:pt x="0" y="5981171"/>
                </a:lnTo>
                <a:lnTo>
                  <a:pt x="0" y="0"/>
                </a:lnTo>
                <a:close/>
              </a:path>
            </a:pathLst>
          </a:custGeom>
          <a:blipFill>
            <a:blip r:embed="rId5"/>
            <a:stretch>
              <a:fillRect l="-1099"/>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grpSp>
        <p:nvGrpSpPr>
          <p:cNvPr id="7" name="Group 7"/>
          <p:cNvGrpSpPr/>
          <p:nvPr/>
        </p:nvGrpSpPr>
        <p:grpSpPr>
          <a:xfrm>
            <a:off x="7757815" y="1313260"/>
            <a:ext cx="9630370" cy="2410122"/>
            <a:chOff x="0" y="0"/>
            <a:chExt cx="12840493" cy="3213497"/>
          </a:xfrm>
        </p:grpSpPr>
        <p:sp>
          <p:nvSpPr>
            <p:cNvPr id="8" name="Freeform 8"/>
            <p:cNvSpPr/>
            <p:nvPr/>
          </p:nvSpPr>
          <p:spPr>
            <a:xfrm>
              <a:off x="0" y="0"/>
              <a:ext cx="12840494" cy="3213497"/>
            </a:xfrm>
            <a:custGeom>
              <a:avLst/>
              <a:gdLst/>
              <a:ahLst/>
              <a:cxnLst/>
              <a:rect l="l" t="t" r="r" b="b"/>
              <a:pathLst>
                <a:path w="12840494" h="3213497">
                  <a:moveTo>
                    <a:pt x="0" y="0"/>
                  </a:moveTo>
                  <a:lnTo>
                    <a:pt x="12840494" y="0"/>
                  </a:lnTo>
                  <a:lnTo>
                    <a:pt x="12840494" y="3213497"/>
                  </a:lnTo>
                  <a:lnTo>
                    <a:pt x="0" y="3213497"/>
                  </a:lnTo>
                  <a:close/>
                </a:path>
              </a:pathLst>
            </a:custGeom>
            <a:solidFill>
              <a:srgbClr val="000000">
                <a:alpha val="0"/>
              </a:srgbClr>
            </a:solidFill>
          </p:spPr>
        </p:sp>
        <p:sp>
          <p:nvSpPr>
            <p:cNvPr id="9" name="TextBox 9"/>
            <p:cNvSpPr txBox="1"/>
            <p:nvPr/>
          </p:nvSpPr>
          <p:spPr>
            <a:xfrm>
              <a:off x="0" y="-57150"/>
              <a:ext cx="12840493" cy="3270647"/>
            </a:xfrm>
            <a:prstGeom prst="rect">
              <a:avLst/>
            </a:prstGeom>
          </p:spPr>
          <p:txBody>
            <a:bodyPr lIns="0" tIns="0" rIns="0" bIns="0" rtlCol="0" anchor="t"/>
            <a:lstStyle/>
            <a:p>
              <a:pPr algn="l">
                <a:lnSpc>
                  <a:spcPts val="6312"/>
                </a:lnSpc>
              </a:pPr>
              <a:r>
                <a:rPr lang="en-US" sz="4999" b="1">
                  <a:solidFill>
                    <a:srgbClr val="484237"/>
                  </a:solidFill>
                  <a:latin typeface="Arimo Bold"/>
                  <a:ea typeface="Arimo Bold"/>
                  <a:cs typeface="Arimo Bold"/>
                  <a:sym typeface="Arimo Bold"/>
                </a:rPr>
                <a:t>Factors Influencing MMR in India: Healthcare Access, Nutrition, and Education</a:t>
              </a:r>
            </a:p>
          </p:txBody>
        </p:sp>
      </p:grpSp>
      <p:grpSp>
        <p:nvGrpSpPr>
          <p:cNvPr id="10" name="Group 10"/>
          <p:cNvGrpSpPr/>
          <p:nvPr/>
        </p:nvGrpSpPr>
        <p:grpSpPr>
          <a:xfrm>
            <a:off x="7323048" y="4194051"/>
            <a:ext cx="5199572" cy="3100834"/>
            <a:chOff x="0" y="0"/>
            <a:chExt cx="6932763" cy="4134445"/>
          </a:xfrm>
        </p:grpSpPr>
        <p:sp>
          <p:nvSpPr>
            <p:cNvPr id="11" name="Freeform 11"/>
            <p:cNvSpPr/>
            <p:nvPr/>
          </p:nvSpPr>
          <p:spPr>
            <a:xfrm>
              <a:off x="0" y="0"/>
              <a:ext cx="6932802" cy="4134409"/>
            </a:xfrm>
            <a:custGeom>
              <a:avLst/>
              <a:gdLst/>
              <a:ahLst/>
              <a:cxnLst/>
              <a:rect l="l" t="t" r="r" b="b"/>
              <a:pathLst>
                <a:path w="6932802" h="4134409">
                  <a:moveTo>
                    <a:pt x="0" y="58740"/>
                  </a:moveTo>
                  <a:cubicBezTo>
                    <a:pt x="0" y="26252"/>
                    <a:pt x="25502" y="0"/>
                    <a:pt x="57063" y="0"/>
                  </a:cubicBezTo>
                  <a:lnTo>
                    <a:pt x="6875744" y="0"/>
                  </a:lnTo>
                  <a:cubicBezTo>
                    <a:pt x="6907305" y="0"/>
                    <a:pt x="6932802" y="26252"/>
                    <a:pt x="6932802" y="58740"/>
                  </a:cubicBezTo>
                  <a:lnTo>
                    <a:pt x="6932802" y="4075669"/>
                  </a:lnTo>
                  <a:cubicBezTo>
                    <a:pt x="6932802" y="4108158"/>
                    <a:pt x="6907305" y="4134409"/>
                    <a:pt x="6875744" y="4134409"/>
                  </a:cubicBezTo>
                  <a:lnTo>
                    <a:pt x="57063" y="4134409"/>
                  </a:lnTo>
                  <a:cubicBezTo>
                    <a:pt x="25502" y="4134409"/>
                    <a:pt x="0" y="4108158"/>
                    <a:pt x="0" y="4075669"/>
                  </a:cubicBezTo>
                  <a:close/>
                </a:path>
              </a:pathLst>
            </a:custGeom>
            <a:solidFill>
              <a:srgbClr val="EEE8DD"/>
            </a:solidFill>
          </p:spPr>
        </p:sp>
      </p:grpSp>
      <p:grpSp>
        <p:nvGrpSpPr>
          <p:cNvPr id="12" name="Group 12"/>
          <p:cNvGrpSpPr/>
          <p:nvPr/>
        </p:nvGrpSpPr>
        <p:grpSpPr>
          <a:xfrm>
            <a:off x="12729077" y="4039971"/>
            <a:ext cx="5330550" cy="3499067"/>
            <a:chOff x="0" y="0"/>
            <a:chExt cx="6248995" cy="4101950"/>
          </a:xfrm>
        </p:grpSpPr>
        <p:sp>
          <p:nvSpPr>
            <p:cNvPr id="13" name="Freeform 13"/>
            <p:cNvSpPr/>
            <p:nvPr/>
          </p:nvSpPr>
          <p:spPr>
            <a:xfrm>
              <a:off x="0" y="0"/>
              <a:ext cx="6249035" cy="4101915"/>
            </a:xfrm>
            <a:custGeom>
              <a:avLst/>
              <a:gdLst/>
              <a:ahLst/>
              <a:cxnLst/>
              <a:rect l="l" t="t" r="r" b="b"/>
              <a:pathLst>
                <a:path w="6249035" h="4101915">
                  <a:moveTo>
                    <a:pt x="0" y="58278"/>
                  </a:moveTo>
                  <a:cubicBezTo>
                    <a:pt x="0" y="26045"/>
                    <a:pt x="22987" y="0"/>
                    <a:pt x="51435" y="0"/>
                  </a:cubicBezTo>
                  <a:lnTo>
                    <a:pt x="6197600" y="0"/>
                  </a:lnTo>
                  <a:cubicBezTo>
                    <a:pt x="6226048" y="0"/>
                    <a:pt x="6249035" y="26045"/>
                    <a:pt x="6249035" y="58278"/>
                  </a:cubicBezTo>
                  <a:lnTo>
                    <a:pt x="6249035" y="4043637"/>
                  </a:lnTo>
                  <a:cubicBezTo>
                    <a:pt x="6249035" y="4075869"/>
                    <a:pt x="6226048" y="4101915"/>
                    <a:pt x="6197600" y="4101915"/>
                  </a:cubicBezTo>
                  <a:lnTo>
                    <a:pt x="51435" y="4101915"/>
                  </a:lnTo>
                  <a:cubicBezTo>
                    <a:pt x="22987" y="4101915"/>
                    <a:pt x="0" y="4075869"/>
                    <a:pt x="0" y="4043637"/>
                  </a:cubicBezTo>
                  <a:close/>
                </a:path>
              </a:pathLst>
            </a:custGeom>
            <a:solidFill>
              <a:srgbClr val="EEE8DD"/>
            </a:solidFill>
          </p:spPr>
        </p:sp>
      </p:grpSp>
      <p:grpSp>
        <p:nvGrpSpPr>
          <p:cNvPr id="14" name="Group 14"/>
          <p:cNvGrpSpPr/>
          <p:nvPr/>
        </p:nvGrpSpPr>
        <p:grpSpPr>
          <a:xfrm>
            <a:off x="13023715" y="4039971"/>
            <a:ext cx="4861867" cy="3987521"/>
            <a:chOff x="0" y="0"/>
            <a:chExt cx="6197648" cy="5083077"/>
          </a:xfrm>
        </p:grpSpPr>
        <p:sp>
          <p:nvSpPr>
            <p:cNvPr id="15" name="Freeform 15"/>
            <p:cNvSpPr/>
            <p:nvPr/>
          </p:nvSpPr>
          <p:spPr>
            <a:xfrm>
              <a:off x="0" y="0"/>
              <a:ext cx="6197648" cy="5083077"/>
            </a:xfrm>
            <a:custGeom>
              <a:avLst/>
              <a:gdLst/>
              <a:ahLst/>
              <a:cxnLst/>
              <a:rect l="l" t="t" r="r" b="b"/>
              <a:pathLst>
                <a:path w="6197648" h="5083077">
                  <a:moveTo>
                    <a:pt x="0" y="0"/>
                  </a:moveTo>
                  <a:lnTo>
                    <a:pt x="6197648" y="0"/>
                  </a:lnTo>
                  <a:lnTo>
                    <a:pt x="6197648" y="5083077"/>
                  </a:lnTo>
                  <a:lnTo>
                    <a:pt x="0" y="5083077"/>
                  </a:lnTo>
                  <a:close/>
                </a:path>
              </a:pathLst>
            </a:custGeom>
            <a:solidFill>
              <a:srgbClr val="000000">
                <a:alpha val="0"/>
              </a:srgbClr>
            </a:solidFill>
          </p:spPr>
        </p:sp>
        <p:sp>
          <p:nvSpPr>
            <p:cNvPr id="16" name="TextBox 16"/>
            <p:cNvSpPr txBox="1"/>
            <p:nvPr/>
          </p:nvSpPr>
          <p:spPr>
            <a:xfrm>
              <a:off x="0" y="-76200"/>
              <a:ext cx="6197648" cy="5159277"/>
            </a:xfrm>
            <a:prstGeom prst="rect">
              <a:avLst/>
            </a:prstGeom>
          </p:spPr>
          <p:txBody>
            <a:bodyPr lIns="0" tIns="0" rIns="0" bIns="0" rtlCol="0" anchor="t"/>
            <a:lstStyle/>
            <a:p>
              <a:pPr algn="l">
                <a:lnSpc>
                  <a:spcPts val="3186"/>
                </a:lnSpc>
              </a:pPr>
              <a:r>
                <a:rPr lang="en-US" sz="2000">
                  <a:solidFill>
                    <a:srgbClr val="746558"/>
                  </a:solidFill>
                  <a:latin typeface="Arimo"/>
                  <a:ea typeface="Arimo"/>
                  <a:cs typeface="Arimo"/>
                  <a:sym typeface="Arimo"/>
                </a:rPr>
                <a:t>2. Socioeconomic &amp; Systemic Causes (Indirect Causes)</a:t>
              </a:r>
            </a:p>
            <a:p>
              <a:pPr marL="323850" lvl="1" indent="-161925" algn="l">
                <a:lnSpc>
                  <a:spcPts val="2389"/>
                </a:lnSpc>
                <a:buFont typeface="Arial"/>
                <a:buChar char="•"/>
              </a:pPr>
              <a:r>
                <a:rPr lang="en-US" sz="1500" u="sng">
                  <a:solidFill>
                    <a:srgbClr val="746558"/>
                  </a:solidFill>
                  <a:latin typeface="Arimo"/>
                  <a:ea typeface="Arimo"/>
                  <a:cs typeface="Arimo"/>
                  <a:sym typeface="Arimo"/>
                </a:rPr>
                <a:t>Poverty &amp; Malnutrition </a:t>
              </a:r>
              <a:r>
                <a:rPr lang="en-US" sz="1500">
                  <a:solidFill>
                    <a:srgbClr val="746558"/>
                  </a:solidFill>
                  <a:latin typeface="Arimo"/>
                  <a:ea typeface="Arimo"/>
                  <a:cs typeface="Arimo"/>
                  <a:sym typeface="Arimo"/>
                </a:rPr>
                <a:t>→ Poor women have less access to quality healthcare &amp; nutrition, leading to higher risks.</a:t>
              </a:r>
            </a:p>
            <a:p>
              <a:pPr marL="323850" lvl="1" indent="-161925" algn="l">
                <a:lnSpc>
                  <a:spcPts val="2389"/>
                </a:lnSpc>
                <a:buFont typeface="Arial"/>
                <a:buChar char="•"/>
              </a:pPr>
              <a:r>
                <a:rPr lang="en-US" sz="1500" u="sng">
                  <a:solidFill>
                    <a:srgbClr val="746558"/>
                  </a:solidFill>
                  <a:latin typeface="Arimo"/>
                  <a:ea typeface="Arimo"/>
                  <a:cs typeface="Arimo"/>
                  <a:sym typeface="Arimo"/>
                </a:rPr>
                <a:t>Limited Access to Healthcare</a:t>
              </a:r>
              <a:r>
                <a:rPr lang="en-US" sz="1500">
                  <a:solidFill>
                    <a:srgbClr val="746558"/>
                  </a:solidFill>
                  <a:latin typeface="Arimo"/>
                  <a:ea typeface="Arimo"/>
                  <a:cs typeface="Arimo"/>
                  <a:sym typeface="Arimo"/>
                </a:rPr>
                <a:t> → Poor transportation, lack of hospitals, and high costs prevent timely medical help.</a:t>
              </a:r>
            </a:p>
            <a:p>
              <a:pPr marL="323850" lvl="1" indent="-161925" algn="l">
                <a:lnSpc>
                  <a:spcPts val="2389"/>
                </a:lnSpc>
                <a:buFont typeface="Arial"/>
                <a:buChar char="•"/>
              </a:pPr>
              <a:r>
                <a:rPr lang="en-US" sz="1500" u="sng">
                  <a:solidFill>
                    <a:srgbClr val="746558"/>
                  </a:solidFill>
                  <a:latin typeface="Arimo"/>
                  <a:ea typeface="Arimo"/>
                  <a:cs typeface="Arimo"/>
                  <a:sym typeface="Arimo"/>
                </a:rPr>
                <a:t>Low Female Education &amp; Awareness </a:t>
              </a:r>
              <a:r>
                <a:rPr lang="en-US" sz="1500">
                  <a:solidFill>
                    <a:srgbClr val="746558"/>
                  </a:solidFill>
                  <a:latin typeface="Arimo"/>
                  <a:ea typeface="Arimo"/>
                  <a:cs typeface="Arimo"/>
                  <a:sym typeface="Arimo"/>
                </a:rPr>
                <a:t>→ Lack of knowledge about maternal health &amp; family planning leads to preventable complications.</a:t>
              </a:r>
            </a:p>
            <a:p>
              <a:pPr algn="l">
                <a:lnSpc>
                  <a:spcPts val="3187"/>
                </a:lnSpc>
              </a:pPr>
              <a:endParaRPr/>
            </a:p>
          </p:txBody>
        </p:sp>
      </p:grpSp>
      <p:grpSp>
        <p:nvGrpSpPr>
          <p:cNvPr id="17" name="Group 17"/>
          <p:cNvGrpSpPr/>
          <p:nvPr/>
        </p:nvGrpSpPr>
        <p:grpSpPr>
          <a:xfrm>
            <a:off x="7757815" y="7930307"/>
            <a:ext cx="8747662" cy="1719035"/>
            <a:chOff x="0" y="0"/>
            <a:chExt cx="12840493" cy="2523332"/>
          </a:xfrm>
        </p:grpSpPr>
        <p:sp>
          <p:nvSpPr>
            <p:cNvPr id="18" name="Freeform 18"/>
            <p:cNvSpPr/>
            <p:nvPr/>
          </p:nvSpPr>
          <p:spPr>
            <a:xfrm>
              <a:off x="0" y="0"/>
              <a:ext cx="12840462" cy="2523363"/>
            </a:xfrm>
            <a:custGeom>
              <a:avLst/>
              <a:gdLst/>
              <a:ahLst/>
              <a:cxnLst/>
              <a:rect l="l" t="t" r="r" b="b"/>
              <a:pathLst>
                <a:path w="12840462" h="2523363">
                  <a:moveTo>
                    <a:pt x="0" y="51435"/>
                  </a:moveTo>
                  <a:cubicBezTo>
                    <a:pt x="0" y="22987"/>
                    <a:pt x="22987" y="0"/>
                    <a:pt x="51435" y="0"/>
                  </a:cubicBezTo>
                  <a:lnTo>
                    <a:pt x="12789027" y="0"/>
                  </a:lnTo>
                  <a:cubicBezTo>
                    <a:pt x="12817475" y="0"/>
                    <a:pt x="12840462" y="22987"/>
                    <a:pt x="12840462" y="51435"/>
                  </a:cubicBezTo>
                  <a:lnTo>
                    <a:pt x="12840462" y="2471928"/>
                  </a:lnTo>
                  <a:cubicBezTo>
                    <a:pt x="12840462" y="2500376"/>
                    <a:pt x="12817475" y="2523363"/>
                    <a:pt x="12789027" y="2523363"/>
                  </a:cubicBezTo>
                  <a:lnTo>
                    <a:pt x="51435" y="2523363"/>
                  </a:lnTo>
                  <a:cubicBezTo>
                    <a:pt x="22987" y="2523363"/>
                    <a:pt x="0" y="2500376"/>
                    <a:pt x="0" y="2471928"/>
                  </a:cubicBezTo>
                  <a:close/>
                </a:path>
              </a:pathLst>
            </a:custGeom>
            <a:solidFill>
              <a:srgbClr val="EEE8DD"/>
            </a:solidFill>
          </p:spPr>
        </p:sp>
      </p:grpSp>
      <p:grpSp>
        <p:nvGrpSpPr>
          <p:cNvPr id="19" name="Group 19"/>
          <p:cNvGrpSpPr/>
          <p:nvPr/>
        </p:nvGrpSpPr>
        <p:grpSpPr>
          <a:xfrm>
            <a:off x="8014841" y="7893992"/>
            <a:ext cx="9116317" cy="1690159"/>
            <a:chOff x="0" y="0"/>
            <a:chExt cx="12155090" cy="2253545"/>
          </a:xfrm>
        </p:grpSpPr>
        <p:sp>
          <p:nvSpPr>
            <p:cNvPr id="20" name="Freeform 20"/>
            <p:cNvSpPr/>
            <p:nvPr/>
          </p:nvSpPr>
          <p:spPr>
            <a:xfrm>
              <a:off x="0" y="0"/>
              <a:ext cx="12155090" cy="2253545"/>
            </a:xfrm>
            <a:custGeom>
              <a:avLst/>
              <a:gdLst/>
              <a:ahLst/>
              <a:cxnLst/>
              <a:rect l="l" t="t" r="r" b="b"/>
              <a:pathLst>
                <a:path w="12155090" h="2253545">
                  <a:moveTo>
                    <a:pt x="0" y="0"/>
                  </a:moveTo>
                  <a:lnTo>
                    <a:pt x="12155090" y="0"/>
                  </a:lnTo>
                  <a:lnTo>
                    <a:pt x="12155090" y="2253545"/>
                  </a:lnTo>
                  <a:lnTo>
                    <a:pt x="0" y="2253545"/>
                  </a:lnTo>
                  <a:close/>
                </a:path>
              </a:pathLst>
            </a:custGeom>
            <a:solidFill>
              <a:srgbClr val="000000">
                <a:alpha val="0"/>
              </a:srgbClr>
            </a:solidFill>
          </p:spPr>
        </p:sp>
        <p:sp>
          <p:nvSpPr>
            <p:cNvPr id="21" name="TextBox 21"/>
            <p:cNvSpPr txBox="1"/>
            <p:nvPr/>
          </p:nvSpPr>
          <p:spPr>
            <a:xfrm>
              <a:off x="0" y="-76200"/>
              <a:ext cx="12155090" cy="2329745"/>
            </a:xfrm>
            <a:prstGeom prst="rect">
              <a:avLst/>
            </a:prstGeom>
          </p:spPr>
          <p:txBody>
            <a:bodyPr lIns="0" tIns="0" rIns="0" bIns="0" rtlCol="0" anchor="t"/>
            <a:lstStyle/>
            <a:p>
              <a:pPr algn="l">
                <a:lnSpc>
                  <a:spcPts val="3186"/>
                </a:lnSpc>
              </a:pPr>
              <a:r>
                <a:rPr lang="en-US" sz="2000">
                  <a:solidFill>
                    <a:srgbClr val="746558"/>
                  </a:solidFill>
                  <a:latin typeface="Arimo"/>
                  <a:ea typeface="Arimo"/>
                  <a:cs typeface="Arimo"/>
                  <a:sym typeface="Arimo"/>
                </a:rPr>
                <a:t>3. Poor Health Infrastructure &amp; Government Policies</a:t>
              </a:r>
            </a:p>
            <a:p>
              <a:pPr marL="323850" lvl="1" indent="-161925" algn="l">
                <a:lnSpc>
                  <a:spcPts val="2389"/>
                </a:lnSpc>
                <a:buFont typeface="Arial"/>
                <a:buChar char="•"/>
              </a:pPr>
              <a:r>
                <a:rPr lang="en-US" sz="1500">
                  <a:solidFill>
                    <a:srgbClr val="746558"/>
                  </a:solidFill>
                  <a:latin typeface="Arimo"/>
                  <a:ea typeface="Arimo"/>
                  <a:cs typeface="Arimo"/>
                  <a:sym typeface="Arimo"/>
                </a:rPr>
                <a:t>Weak Referral Systems → Delay in transferring critical patients to higher medical facilities.</a:t>
              </a:r>
            </a:p>
            <a:p>
              <a:pPr marL="323850" lvl="1" indent="-161925" algn="l">
                <a:lnSpc>
                  <a:spcPts val="2389"/>
                </a:lnSpc>
                <a:buFont typeface="Arial"/>
                <a:buChar char="•"/>
              </a:pPr>
              <a:r>
                <a:rPr lang="en-US" sz="1500" u="sng">
                  <a:solidFill>
                    <a:srgbClr val="746558"/>
                  </a:solidFill>
                  <a:latin typeface="Arimo"/>
                  <a:ea typeface="Arimo"/>
                  <a:cs typeface="Arimo"/>
                  <a:sym typeface="Arimo"/>
                </a:rPr>
                <a:t>Shortage of Doctors &amp; Midwive</a:t>
              </a:r>
              <a:r>
                <a:rPr lang="en-US" sz="1500">
                  <a:solidFill>
                    <a:srgbClr val="746558"/>
                  </a:solidFill>
                  <a:latin typeface="Arimo"/>
                  <a:ea typeface="Arimo"/>
                  <a:cs typeface="Arimo"/>
                  <a:sym typeface="Arimo"/>
                </a:rPr>
                <a:t>s → Many states lack trained obstetricians &amp; gynecologists.</a:t>
              </a:r>
            </a:p>
            <a:p>
              <a:pPr marL="323850" lvl="1" indent="-161925" algn="l">
                <a:lnSpc>
                  <a:spcPts val="2390"/>
                </a:lnSpc>
                <a:buFont typeface="Arial"/>
                <a:buChar char="•"/>
              </a:pPr>
              <a:r>
                <a:rPr lang="en-US" sz="1500">
                  <a:solidFill>
                    <a:srgbClr val="746558"/>
                  </a:solidFill>
                  <a:latin typeface="Arimo"/>
                  <a:ea typeface="Arimo"/>
                  <a:cs typeface="Arimo"/>
                  <a:sym typeface="Arimo"/>
                </a:rPr>
                <a:t>Inadequate Prenatal &amp; Postnatal Care → Many women do not get regular check-ups.</a:t>
              </a:r>
            </a:p>
            <a:p>
              <a:pPr algn="l">
                <a:lnSpc>
                  <a:spcPts val="3186"/>
                </a:lnSpc>
              </a:pPr>
              <a:endParaRPr/>
            </a:p>
          </p:txBody>
        </p:sp>
      </p:grpSp>
      <p:sp>
        <p:nvSpPr>
          <p:cNvPr id="22" name="TextBox 22"/>
          <p:cNvSpPr txBox="1"/>
          <p:nvPr/>
        </p:nvSpPr>
        <p:spPr>
          <a:xfrm>
            <a:off x="7323048" y="4469522"/>
            <a:ext cx="5199572" cy="2206116"/>
          </a:xfrm>
          <a:prstGeom prst="rect">
            <a:avLst/>
          </a:prstGeom>
        </p:spPr>
        <p:txBody>
          <a:bodyPr lIns="0" tIns="0" rIns="0" bIns="0" rtlCol="0" anchor="t">
            <a:spAutoFit/>
          </a:bodyPr>
          <a:lstStyle/>
          <a:p>
            <a:pPr algn="ctr">
              <a:lnSpc>
                <a:spcPts val="3124"/>
              </a:lnSpc>
              <a:spcBef>
                <a:spcPct val="0"/>
              </a:spcBef>
            </a:pPr>
            <a:r>
              <a:rPr lang="en-US" sz="2499">
                <a:solidFill>
                  <a:srgbClr val="746558"/>
                </a:solidFill>
                <a:latin typeface="Arimo"/>
                <a:ea typeface="Arimo"/>
                <a:cs typeface="Arimo"/>
                <a:sym typeface="Arimo"/>
              </a:rPr>
              <a:t>1. Medical Causes (Direct Causes)</a:t>
            </a:r>
          </a:p>
          <a:p>
            <a:pPr algn="ctr">
              <a:lnSpc>
                <a:spcPts val="2075"/>
              </a:lnSpc>
              <a:spcBef>
                <a:spcPct val="0"/>
              </a:spcBef>
            </a:pPr>
            <a:r>
              <a:rPr lang="en-US" sz="1660">
                <a:solidFill>
                  <a:srgbClr val="746558"/>
                </a:solidFill>
                <a:latin typeface="Arimo"/>
                <a:ea typeface="Arimo"/>
                <a:cs typeface="Arimo"/>
                <a:sym typeface="Arimo"/>
              </a:rPr>
              <a:t>These account for 75-80% of maternal deaths.</a:t>
            </a:r>
          </a:p>
          <a:p>
            <a:pPr algn="ctr">
              <a:lnSpc>
                <a:spcPts val="2075"/>
              </a:lnSpc>
              <a:spcBef>
                <a:spcPct val="0"/>
              </a:spcBef>
            </a:pPr>
            <a:r>
              <a:rPr lang="en-US" sz="1660">
                <a:solidFill>
                  <a:srgbClr val="746558"/>
                </a:solidFill>
                <a:latin typeface="Arimo"/>
                <a:ea typeface="Arimo"/>
                <a:cs typeface="Arimo"/>
                <a:sym typeface="Arimo"/>
              </a:rPr>
              <a:t>Severe Bleeding (Postpartum Hemorrhage - PPH)  Leading cause of maternal deaths worldwide.</a:t>
            </a:r>
          </a:p>
          <a:p>
            <a:pPr algn="ctr">
              <a:lnSpc>
                <a:spcPts val="2075"/>
              </a:lnSpc>
              <a:spcBef>
                <a:spcPct val="0"/>
              </a:spcBef>
            </a:pPr>
            <a:r>
              <a:rPr lang="en-US" sz="1660">
                <a:solidFill>
                  <a:srgbClr val="746558"/>
                </a:solidFill>
                <a:latin typeface="Arimo"/>
                <a:ea typeface="Arimo"/>
                <a:cs typeface="Arimo"/>
                <a:sym typeface="Arimo"/>
              </a:rPr>
              <a:t>Infections (Sepsis) → Poor hygiene and untreated infections during/after childbirth.</a:t>
            </a:r>
          </a:p>
          <a:p>
            <a:pPr algn="ctr">
              <a:lnSpc>
                <a:spcPts val="2075"/>
              </a:lnSpc>
              <a:spcBef>
                <a:spcPct val="0"/>
              </a:spcBef>
            </a:pPr>
            <a:r>
              <a:rPr lang="en-US" sz="1660">
                <a:solidFill>
                  <a:srgbClr val="746558"/>
                </a:solidFill>
                <a:latin typeface="Arimo"/>
                <a:ea typeface="Arimo"/>
                <a:cs typeface="Arimo"/>
                <a:sym typeface="Arimo"/>
              </a:rPr>
              <a:t>Obstructed Labor &amp; Uterine Rupture → Prolonged labor without medical intervention.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956072" y="751135"/>
            <a:ext cx="16375856" cy="1707356"/>
            <a:chOff x="0" y="0"/>
            <a:chExt cx="21834475" cy="2276475"/>
          </a:xfrm>
        </p:grpSpPr>
        <p:sp>
          <p:nvSpPr>
            <p:cNvPr id="7" name="Freeform 7"/>
            <p:cNvSpPr/>
            <p:nvPr/>
          </p:nvSpPr>
          <p:spPr>
            <a:xfrm>
              <a:off x="0" y="0"/>
              <a:ext cx="21834475" cy="2276475"/>
            </a:xfrm>
            <a:custGeom>
              <a:avLst/>
              <a:gdLst/>
              <a:ahLst/>
              <a:cxnLst/>
              <a:rect l="l" t="t" r="r" b="b"/>
              <a:pathLst>
                <a:path w="21834475" h="2276475">
                  <a:moveTo>
                    <a:pt x="0" y="0"/>
                  </a:moveTo>
                  <a:lnTo>
                    <a:pt x="21834475" y="0"/>
                  </a:lnTo>
                  <a:lnTo>
                    <a:pt x="21834475" y="2276475"/>
                  </a:lnTo>
                  <a:lnTo>
                    <a:pt x="0" y="2276475"/>
                  </a:lnTo>
                  <a:close/>
                </a:path>
              </a:pathLst>
            </a:custGeom>
            <a:solidFill>
              <a:srgbClr val="000000">
                <a:alpha val="0"/>
              </a:srgbClr>
            </a:solidFill>
          </p:spPr>
        </p:sp>
        <p:sp>
          <p:nvSpPr>
            <p:cNvPr id="8" name="TextBox 8"/>
            <p:cNvSpPr txBox="1"/>
            <p:nvPr/>
          </p:nvSpPr>
          <p:spPr>
            <a:xfrm>
              <a:off x="0" y="-47625"/>
              <a:ext cx="21834475" cy="2324100"/>
            </a:xfrm>
            <a:prstGeom prst="rect">
              <a:avLst/>
            </a:prstGeom>
          </p:spPr>
          <p:txBody>
            <a:bodyPr lIns="0" tIns="0" rIns="0" bIns="0" rtlCol="0" anchor="t"/>
            <a:lstStyle/>
            <a:p>
              <a:pPr algn="l">
                <a:lnSpc>
                  <a:spcPts val="6687"/>
                </a:lnSpc>
              </a:pPr>
              <a:r>
                <a:rPr lang="en-US" sz="5374" b="1">
                  <a:solidFill>
                    <a:srgbClr val="484237"/>
                  </a:solidFill>
                  <a:latin typeface="Arimo Bold"/>
                  <a:ea typeface="Arimo Bold"/>
                  <a:cs typeface="Arimo Bold"/>
                  <a:sym typeface="Arimo Bold"/>
                </a:rPr>
                <a:t>How to reduce this ratio?</a:t>
              </a:r>
            </a:p>
          </p:txBody>
        </p:sp>
      </p:grpSp>
      <p:sp>
        <p:nvSpPr>
          <p:cNvPr id="9" name="Freeform 9" descr="preencoded.png"/>
          <p:cNvSpPr/>
          <p:nvPr/>
        </p:nvSpPr>
        <p:spPr>
          <a:xfrm>
            <a:off x="621621" y="3004840"/>
            <a:ext cx="7690991" cy="4753272"/>
          </a:xfrm>
          <a:custGeom>
            <a:avLst/>
            <a:gdLst/>
            <a:ahLst/>
            <a:cxnLst/>
            <a:rect l="l" t="t" r="r" b="b"/>
            <a:pathLst>
              <a:path w="7690991" h="4753272">
                <a:moveTo>
                  <a:pt x="0" y="0"/>
                </a:moveTo>
                <a:lnTo>
                  <a:pt x="7690991" y="0"/>
                </a:lnTo>
                <a:lnTo>
                  <a:pt x="7690991" y="4753272"/>
                </a:lnTo>
                <a:lnTo>
                  <a:pt x="0" y="4753272"/>
                </a:lnTo>
                <a:lnTo>
                  <a:pt x="0" y="0"/>
                </a:lnTo>
                <a:close/>
              </a:path>
            </a:pathLst>
          </a:custGeom>
          <a:blipFill>
            <a:blip r:embed="rId2"/>
            <a:stretch>
              <a:fillRect t="-24" b="-24"/>
            </a:stretch>
          </a:blipFill>
        </p:spPr>
      </p:sp>
      <p:sp>
        <p:nvSpPr>
          <p:cNvPr id="10" name="Freeform 10" descr="preencoded.png"/>
          <p:cNvSpPr/>
          <p:nvPr/>
        </p:nvSpPr>
        <p:spPr>
          <a:xfrm>
            <a:off x="9348788" y="3004691"/>
            <a:ext cx="8404637" cy="4753421"/>
          </a:xfrm>
          <a:custGeom>
            <a:avLst/>
            <a:gdLst/>
            <a:ahLst/>
            <a:cxnLst/>
            <a:rect l="l" t="t" r="r" b="b"/>
            <a:pathLst>
              <a:path w="8404637" h="4753421">
                <a:moveTo>
                  <a:pt x="0" y="0"/>
                </a:moveTo>
                <a:lnTo>
                  <a:pt x="8404636" y="0"/>
                </a:lnTo>
                <a:lnTo>
                  <a:pt x="8404636" y="4753421"/>
                </a:lnTo>
                <a:lnTo>
                  <a:pt x="0" y="4753421"/>
                </a:lnTo>
                <a:lnTo>
                  <a:pt x="0" y="0"/>
                </a:lnTo>
                <a:close/>
              </a:path>
            </a:pathLst>
          </a:custGeom>
          <a:blipFill>
            <a:blip r:embed="rId3"/>
            <a:stretch>
              <a:fillRect t="-4665" b="-4665"/>
            </a:stretch>
          </a:blipFill>
        </p:spPr>
      </p:sp>
      <p:sp>
        <p:nvSpPr>
          <p:cNvPr id="11" name="TextBox 11"/>
          <p:cNvSpPr txBox="1"/>
          <p:nvPr/>
        </p:nvSpPr>
        <p:spPr>
          <a:xfrm>
            <a:off x="760759" y="7720012"/>
            <a:ext cx="16553062" cy="1693864"/>
          </a:xfrm>
          <a:prstGeom prst="rect">
            <a:avLst/>
          </a:prstGeom>
        </p:spPr>
        <p:txBody>
          <a:bodyPr lIns="0" tIns="0" rIns="0" bIns="0" rtlCol="0" anchor="t">
            <a:spAutoFit/>
          </a:bodyPr>
          <a:lstStyle/>
          <a:p>
            <a:pPr marL="566738" lvl="1" indent="-283369" algn="ctr">
              <a:lnSpc>
                <a:spcPts val="3312"/>
              </a:lnSpc>
              <a:buFont typeface="Arial"/>
              <a:buChar char="•"/>
            </a:pPr>
            <a:r>
              <a:rPr lang="en-US" sz="2625" b="1">
                <a:solidFill>
                  <a:srgbClr val="746558"/>
                </a:solidFill>
                <a:latin typeface="Arimo Bold"/>
                <a:ea typeface="Arimo Bold"/>
                <a:cs typeface="Arimo Bold"/>
                <a:sym typeface="Arimo Bold"/>
              </a:rPr>
              <a:t> Better Healthcare Access: More hospitals, trained birth attendants, and emergency care.</a:t>
            </a:r>
          </a:p>
          <a:p>
            <a:pPr marL="566738" lvl="1" indent="-283369" algn="ctr">
              <a:lnSpc>
                <a:spcPts val="3312"/>
              </a:lnSpc>
              <a:buFont typeface="Arial"/>
              <a:buChar char="•"/>
            </a:pPr>
            <a:r>
              <a:rPr lang="en-US" sz="2625" b="1">
                <a:solidFill>
                  <a:srgbClr val="746558"/>
                </a:solidFill>
                <a:latin typeface="Arimo Bold"/>
                <a:ea typeface="Arimo Bold"/>
                <a:cs typeface="Arimo Bold"/>
                <a:sym typeface="Arimo Bold"/>
              </a:rPr>
              <a:t> Improved Nutrition &amp; Hygiene: Reducing anemia, infections, and malnutrition in pregnant women.</a:t>
            </a:r>
          </a:p>
          <a:p>
            <a:pPr marL="566738" lvl="1" indent="-283369" algn="ctr">
              <a:lnSpc>
                <a:spcPts val="3310"/>
              </a:lnSpc>
              <a:buFont typeface="Arial"/>
              <a:buChar char="•"/>
            </a:pPr>
            <a:r>
              <a:rPr lang="en-US" sz="2625" b="1">
                <a:solidFill>
                  <a:srgbClr val="746558"/>
                </a:solidFill>
                <a:latin typeface="Arimo Bold"/>
                <a:ea typeface="Arimo Bold"/>
                <a:cs typeface="Arimo Bold"/>
                <a:sym typeface="Arimo Bold"/>
              </a:rPr>
              <a:t> Education &amp; Awareness: Teaching women about maternal health, contraception, and safe childbirth.</a:t>
            </a:r>
          </a:p>
          <a:p>
            <a:pPr marL="566738" lvl="1" indent="-283369" algn="ctr">
              <a:lnSpc>
                <a:spcPts val="3312"/>
              </a:lnSpc>
              <a:buFont typeface="Arial"/>
              <a:buChar char="•"/>
            </a:pPr>
            <a:r>
              <a:rPr lang="en-US" sz="2625" b="1">
                <a:solidFill>
                  <a:srgbClr val="746558"/>
                </a:solidFill>
                <a:latin typeface="Arimo Bold"/>
                <a:ea typeface="Arimo Bold"/>
                <a:cs typeface="Arimo Bold"/>
                <a:sym typeface="Arimo Bold"/>
              </a:rPr>
              <a:t> Stronger Policies &amp; Funding: More government investment in maternal healthcare programs.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85725" y="-8572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942529" y="740569"/>
            <a:ext cx="16402942" cy="1683246"/>
            <a:chOff x="0" y="0"/>
            <a:chExt cx="21870590" cy="2244328"/>
          </a:xfrm>
        </p:grpSpPr>
        <p:sp>
          <p:nvSpPr>
            <p:cNvPr id="7" name="Freeform 7"/>
            <p:cNvSpPr/>
            <p:nvPr/>
          </p:nvSpPr>
          <p:spPr>
            <a:xfrm>
              <a:off x="0" y="0"/>
              <a:ext cx="21870591" cy="2244328"/>
            </a:xfrm>
            <a:custGeom>
              <a:avLst/>
              <a:gdLst/>
              <a:ahLst/>
              <a:cxnLst/>
              <a:rect l="l" t="t" r="r" b="b"/>
              <a:pathLst>
                <a:path w="21870591" h="2244328">
                  <a:moveTo>
                    <a:pt x="0" y="0"/>
                  </a:moveTo>
                  <a:lnTo>
                    <a:pt x="21870591" y="0"/>
                  </a:lnTo>
                  <a:lnTo>
                    <a:pt x="21870591" y="2244328"/>
                  </a:lnTo>
                  <a:lnTo>
                    <a:pt x="0" y="2244328"/>
                  </a:lnTo>
                  <a:close/>
                </a:path>
              </a:pathLst>
            </a:custGeom>
            <a:solidFill>
              <a:srgbClr val="000000">
                <a:alpha val="0"/>
              </a:srgbClr>
            </a:solidFill>
          </p:spPr>
        </p:sp>
        <p:sp>
          <p:nvSpPr>
            <p:cNvPr id="8" name="TextBox 8"/>
            <p:cNvSpPr txBox="1"/>
            <p:nvPr/>
          </p:nvSpPr>
          <p:spPr>
            <a:xfrm>
              <a:off x="0" y="-57150"/>
              <a:ext cx="21870590" cy="2301478"/>
            </a:xfrm>
            <a:prstGeom prst="rect">
              <a:avLst/>
            </a:prstGeom>
          </p:spPr>
          <p:txBody>
            <a:bodyPr lIns="0" tIns="0" rIns="0" bIns="0" rtlCol="0" anchor="t"/>
            <a:lstStyle/>
            <a:p>
              <a:pPr algn="l">
                <a:lnSpc>
                  <a:spcPts val="6625"/>
                </a:lnSpc>
              </a:pPr>
              <a:r>
                <a:rPr lang="en-US" sz="5250" b="1">
                  <a:solidFill>
                    <a:srgbClr val="484237"/>
                  </a:solidFill>
                  <a:latin typeface="Arimo Bold"/>
                  <a:ea typeface="Arimo Bold"/>
                  <a:cs typeface="Arimo Bold"/>
                  <a:sym typeface="Arimo Bold"/>
                </a:rPr>
                <a:t>Government Initiatives and Programs: Addressing Maternal Health Challenges</a:t>
              </a:r>
            </a:p>
          </p:txBody>
        </p:sp>
      </p:grpSp>
      <p:grpSp>
        <p:nvGrpSpPr>
          <p:cNvPr id="9" name="Group 9"/>
          <p:cNvGrpSpPr/>
          <p:nvPr/>
        </p:nvGrpSpPr>
        <p:grpSpPr>
          <a:xfrm>
            <a:off x="726986" y="7640787"/>
            <a:ext cx="16402942" cy="862012"/>
            <a:chOff x="0" y="0"/>
            <a:chExt cx="21870590" cy="1149350"/>
          </a:xfrm>
        </p:grpSpPr>
        <p:sp>
          <p:nvSpPr>
            <p:cNvPr id="10" name="Freeform 10"/>
            <p:cNvSpPr/>
            <p:nvPr/>
          </p:nvSpPr>
          <p:spPr>
            <a:xfrm>
              <a:off x="0" y="0"/>
              <a:ext cx="21870591" cy="1149350"/>
            </a:xfrm>
            <a:custGeom>
              <a:avLst/>
              <a:gdLst/>
              <a:ahLst/>
              <a:cxnLst/>
              <a:rect l="l" t="t" r="r" b="b"/>
              <a:pathLst>
                <a:path w="21870591" h="1149350">
                  <a:moveTo>
                    <a:pt x="0" y="0"/>
                  </a:moveTo>
                  <a:lnTo>
                    <a:pt x="21870591" y="0"/>
                  </a:lnTo>
                  <a:lnTo>
                    <a:pt x="21870591" y="1149350"/>
                  </a:lnTo>
                  <a:lnTo>
                    <a:pt x="0" y="1149350"/>
                  </a:lnTo>
                  <a:close/>
                </a:path>
              </a:pathLst>
            </a:custGeom>
            <a:solidFill>
              <a:srgbClr val="000000">
                <a:alpha val="0"/>
              </a:srgbClr>
            </a:solidFill>
          </p:spPr>
        </p:sp>
        <p:sp>
          <p:nvSpPr>
            <p:cNvPr id="11" name="TextBox 11"/>
            <p:cNvSpPr txBox="1"/>
            <p:nvPr/>
          </p:nvSpPr>
          <p:spPr>
            <a:xfrm>
              <a:off x="0" y="-95250"/>
              <a:ext cx="21870590" cy="1244600"/>
            </a:xfrm>
            <a:prstGeom prst="rect">
              <a:avLst/>
            </a:prstGeom>
          </p:spPr>
          <p:txBody>
            <a:bodyPr lIns="0" tIns="0" rIns="0" bIns="0" rtlCol="0" anchor="t"/>
            <a:lstStyle/>
            <a:p>
              <a:pPr algn="l">
                <a:lnSpc>
                  <a:spcPts val="3374"/>
                </a:lnSpc>
              </a:pPr>
              <a:r>
                <a:rPr lang="en-US" sz="2062">
                  <a:solidFill>
                    <a:srgbClr val="746558"/>
                  </a:solidFill>
                  <a:latin typeface="Arimo"/>
                  <a:ea typeface="Arimo"/>
                  <a:cs typeface="Arimo"/>
                  <a:sym typeface="Arimo"/>
                </a:rPr>
                <a:t>Government programs promote institutional deliveries. They focus on improving maternal nutrition. These initiatives aim to reduce MMR and enhance life expectancy.</a:t>
              </a:r>
            </a:p>
          </p:txBody>
        </p:sp>
      </p:grpSp>
      <p:sp>
        <p:nvSpPr>
          <p:cNvPr id="12" name="TextBox 12"/>
          <p:cNvSpPr txBox="1"/>
          <p:nvPr/>
        </p:nvSpPr>
        <p:spPr>
          <a:xfrm>
            <a:off x="488299" y="2922205"/>
            <a:ext cx="16330343" cy="793750"/>
          </a:xfrm>
          <a:prstGeom prst="rect">
            <a:avLst/>
          </a:prstGeom>
        </p:spPr>
        <p:txBody>
          <a:bodyPr lIns="0" tIns="0" rIns="0" bIns="0" rtlCol="0" anchor="t">
            <a:spAutoFit/>
          </a:bodyPr>
          <a:lstStyle/>
          <a:p>
            <a:pPr algn="ctr">
              <a:lnSpc>
                <a:spcPts val="3124"/>
              </a:lnSpc>
              <a:spcBef>
                <a:spcPct val="0"/>
              </a:spcBef>
            </a:pPr>
            <a:r>
              <a:rPr lang="en-US" sz="2499" b="1">
                <a:solidFill>
                  <a:srgbClr val="746558"/>
                </a:solidFill>
                <a:latin typeface="Arimo Bold"/>
                <a:ea typeface="Arimo Bold"/>
                <a:cs typeface="Arimo Bold"/>
                <a:sym typeface="Arimo Bold"/>
              </a:rPr>
              <a:t>The Government of India has several policies to reduce maternal mortality, including financial support, free healthcare, and tracking high-risk pregnancies. </a:t>
            </a:r>
          </a:p>
        </p:txBody>
      </p:sp>
      <p:sp>
        <p:nvSpPr>
          <p:cNvPr id="13" name="TextBox 13"/>
          <p:cNvSpPr txBox="1"/>
          <p:nvPr/>
        </p:nvSpPr>
        <p:spPr>
          <a:xfrm>
            <a:off x="942529" y="4637271"/>
            <a:ext cx="16565587" cy="2197154"/>
          </a:xfrm>
          <a:prstGeom prst="rect">
            <a:avLst/>
          </a:prstGeom>
        </p:spPr>
        <p:txBody>
          <a:bodyPr lIns="0" tIns="0" rIns="0" bIns="0" rtlCol="0" anchor="t">
            <a:spAutoFit/>
          </a:bodyPr>
          <a:lstStyle/>
          <a:p>
            <a:pPr algn="ctr">
              <a:lnSpc>
                <a:spcPts val="2489"/>
              </a:lnSpc>
              <a:spcBef>
                <a:spcPct val="0"/>
              </a:spcBef>
            </a:pPr>
            <a:r>
              <a:rPr lang="en-US" sz="1991" b="1">
                <a:solidFill>
                  <a:srgbClr val="746558"/>
                </a:solidFill>
                <a:latin typeface="Arimo Bold"/>
                <a:ea typeface="Arimo Bold"/>
                <a:cs typeface="Arimo Bold"/>
                <a:sym typeface="Arimo Bold"/>
              </a:rPr>
              <a:t>Financial support</a:t>
            </a:r>
          </a:p>
          <a:p>
            <a:pPr algn="ctr">
              <a:lnSpc>
                <a:spcPts val="2489"/>
              </a:lnSpc>
              <a:spcBef>
                <a:spcPct val="0"/>
              </a:spcBef>
            </a:pPr>
            <a:r>
              <a:rPr lang="en-US" sz="1991">
                <a:solidFill>
                  <a:srgbClr val="746558"/>
                </a:solidFill>
                <a:latin typeface="Arimo"/>
                <a:ea typeface="Arimo"/>
                <a:cs typeface="Arimo"/>
                <a:sym typeface="Arimo"/>
              </a:rPr>
              <a:t>Janani Suraksha Yojana (JSY): A conditional cash transfer scheme to promote institutional deliveries</a:t>
            </a:r>
          </a:p>
          <a:p>
            <a:pPr algn="ctr">
              <a:lnSpc>
                <a:spcPts val="2489"/>
              </a:lnSpc>
              <a:spcBef>
                <a:spcPct val="0"/>
              </a:spcBef>
            </a:pPr>
            <a:r>
              <a:rPr lang="en-US" sz="1991">
                <a:solidFill>
                  <a:srgbClr val="746558"/>
                </a:solidFill>
                <a:latin typeface="Arimo"/>
                <a:ea typeface="Arimo"/>
                <a:cs typeface="Arimo"/>
                <a:sym typeface="Arimo"/>
              </a:rPr>
              <a:t>Janani Shishu Suraksha Karyakram (JSSK): Free delivery, including C-sections, for pregnant women and sick infants in public health institutions</a:t>
            </a:r>
          </a:p>
          <a:p>
            <a:pPr algn="ctr">
              <a:lnSpc>
                <a:spcPts val="2489"/>
              </a:lnSpc>
              <a:spcBef>
                <a:spcPct val="0"/>
              </a:spcBef>
            </a:pPr>
            <a:r>
              <a:rPr lang="en-US" sz="1991" b="1">
                <a:solidFill>
                  <a:srgbClr val="746558"/>
                </a:solidFill>
                <a:latin typeface="Arimo Bold"/>
                <a:ea typeface="Arimo Bold"/>
                <a:cs typeface="Arimo Bold"/>
                <a:sym typeface="Arimo Bold"/>
              </a:rPr>
              <a:t>Free healthcare</a:t>
            </a:r>
          </a:p>
          <a:p>
            <a:pPr algn="ctr">
              <a:lnSpc>
                <a:spcPts val="2489"/>
              </a:lnSpc>
              <a:spcBef>
                <a:spcPct val="0"/>
              </a:spcBef>
            </a:pPr>
            <a:r>
              <a:rPr lang="en-US" sz="1991">
                <a:solidFill>
                  <a:srgbClr val="746558"/>
                </a:solidFill>
                <a:latin typeface="Arimo"/>
                <a:ea typeface="Arimo"/>
                <a:cs typeface="Arimo"/>
                <a:sym typeface="Arimo"/>
              </a:rPr>
              <a:t>Surakshit Matritva Aashwasan (SUMAN): Free, quality healthcare for women and newborns in public health facilities</a:t>
            </a:r>
          </a:p>
          <a:p>
            <a:pPr algn="ctr">
              <a:lnSpc>
                <a:spcPts val="2489"/>
              </a:lnSpc>
              <a:spcBef>
                <a:spcPct val="0"/>
              </a:spcBef>
            </a:pPr>
            <a:r>
              <a:rPr lang="en-US" sz="1991">
                <a:solidFill>
                  <a:srgbClr val="746558"/>
                </a:solidFill>
                <a:latin typeface="Arimo"/>
                <a:ea typeface="Arimo"/>
                <a:cs typeface="Arimo"/>
                <a:sym typeface="Arimo"/>
              </a:rPr>
              <a:t>Pradhan Mantri Surakshit Matritva Abhiyan (PMSMA): Free antenatal checkups for pregnant women on the 9th of every month</a:t>
            </a:r>
          </a:p>
          <a:p>
            <a:pPr algn="ctr">
              <a:lnSpc>
                <a:spcPts val="2489"/>
              </a:lnSpc>
              <a:spcBef>
                <a:spcPct val="0"/>
              </a:spcBef>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746558"/>
                </a:solidFill>
                <a:latin typeface="Alatsi"/>
                <a:ea typeface="Alatsi"/>
                <a:cs typeface="Alatsi"/>
                <a:sym typeface="Alatsi"/>
              </a:rPr>
              <a:t>OVERVIEW</a:t>
            </a:r>
          </a:p>
        </p:txBody>
      </p:sp>
      <p:sp>
        <p:nvSpPr>
          <p:cNvPr id="3" name="TextBox 3"/>
          <p:cNvSpPr txBox="1"/>
          <p:nvPr/>
        </p:nvSpPr>
        <p:spPr>
          <a:xfrm>
            <a:off x="1425807" y="2845442"/>
            <a:ext cx="12514272" cy="5887720"/>
          </a:xfrm>
          <a:prstGeom prst="rect">
            <a:avLst/>
          </a:prstGeom>
        </p:spPr>
        <p:txBody>
          <a:bodyPr lIns="0" tIns="0" rIns="0" bIns="0" rtlCol="0" anchor="t">
            <a:spAutoFit/>
          </a:bodyPr>
          <a:lstStyle/>
          <a:p>
            <a:pPr marL="798829" lvl="1" indent="-399415" algn="l">
              <a:lnSpc>
                <a:spcPts val="5179"/>
              </a:lnSpc>
              <a:buFont typeface="Arial"/>
              <a:buChar char="•"/>
            </a:pPr>
            <a:r>
              <a:rPr lang="en-US" sz="3699">
                <a:solidFill>
                  <a:srgbClr val="746558"/>
                </a:solidFill>
                <a:latin typeface="Alatsi"/>
                <a:ea typeface="Alatsi"/>
                <a:cs typeface="Alatsi"/>
                <a:sym typeface="Alatsi"/>
              </a:rPr>
              <a:t>Objective</a:t>
            </a:r>
          </a:p>
          <a:p>
            <a:pPr marL="798829" lvl="1" indent="-399415" algn="l">
              <a:lnSpc>
                <a:spcPts val="5179"/>
              </a:lnSpc>
              <a:buFont typeface="Arial"/>
              <a:buChar char="•"/>
            </a:pPr>
            <a:r>
              <a:rPr lang="en-US" sz="3699">
                <a:solidFill>
                  <a:srgbClr val="746558"/>
                </a:solidFill>
                <a:latin typeface="Alatsi"/>
                <a:ea typeface="Alatsi"/>
                <a:cs typeface="Alatsi"/>
                <a:sym typeface="Alatsi"/>
              </a:rPr>
              <a:t>Introduction</a:t>
            </a:r>
          </a:p>
          <a:p>
            <a:pPr marL="798829" lvl="1" indent="-399415" algn="l">
              <a:lnSpc>
                <a:spcPts val="5179"/>
              </a:lnSpc>
              <a:buFont typeface="Arial"/>
              <a:buChar char="•"/>
            </a:pPr>
            <a:r>
              <a:rPr lang="en-US" sz="3699">
                <a:solidFill>
                  <a:srgbClr val="746558"/>
                </a:solidFill>
                <a:latin typeface="Alatsi"/>
                <a:ea typeface="Alatsi"/>
                <a:cs typeface="Alatsi"/>
                <a:sym typeface="Alatsi"/>
              </a:rPr>
              <a:t>Maternal Mortality Ratio</a:t>
            </a:r>
          </a:p>
          <a:p>
            <a:pPr marL="798829" lvl="1" indent="-399415" algn="l">
              <a:lnSpc>
                <a:spcPts val="5179"/>
              </a:lnSpc>
              <a:buFont typeface="Arial"/>
              <a:buChar char="•"/>
            </a:pPr>
            <a:r>
              <a:rPr lang="en-US" sz="3699">
                <a:solidFill>
                  <a:srgbClr val="746558"/>
                </a:solidFill>
                <a:latin typeface="Alatsi"/>
                <a:ea typeface="Alatsi"/>
                <a:cs typeface="Alatsi"/>
                <a:sym typeface="Alatsi"/>
              </a:rPr>
              <a:t>Poverty Rate</a:t>
            </a:r>
          </a:p>
          <a:p>
            <a:pPr marL="798829" lvl="1" indent="-399415" algn="l">
              <a:lnSpc>
                <a:spcPts val="5179"/>
              </a:lnSpc>
              <a:buFont typeface="Arial"/>
              <a:buChar char="•"/>
            </a:pPr>
            <a:r>
              <a:rPr lang="en-US" sz="3699">
                <a:solidFill>
                  <a:srgbClr val="746558"/>
                </a:solidFill>
                <a:latin typeface="Alatsi"/>
                <a:ea typeface="Alatsi"/>
                <a:cs typeface="Alatsi"/>
                <a:sym typeface="Alatsi"/>
              </a:rPr>
              <a:t>Life Expectancy</a:t>
            </a:r>
          </a:p>
          <a:p>
            <a:pPr marL="798829" lvl="1" indent="-399415" algn="l">
              <a:lnSpc>
                <a:spcPts val="5179"/>
              </a:lnSpc>
              <a:buFont typeface="Arial"/>
              <a:buChar char="•"/>
            </a:pPr>
            <a:r>
              <a:rPr lang="en-US" sz="3699">
                <a:solidFill>
                  <a:srgbClr val="746558"/>
                </a:solidFill>
                <a:latin typeface="Alatsi"/>
                <a:ea typeface="Alatsi"/>
                <a:cs typeface="Alatsi"/>
                <a:sym typeface="Alatsi"/>
              </a:rPr>
              <a:t>About the Data</a:t>
            </a:r>
          </a:p>
          <a:p>
            <a:pPr marL="798829" lvl="1" indent="-399415" algn="l">
              <a:lnSpc>
                <a:spcPts val="5179"/>
              </a:lnSpc>
              <a:buFont typeface="Arial"/>
              <a:buChar char="•"/>
            </a:pPr>
            <a:r>
              <a:rPr lang="en-US" sz="3699">
                <a:solidFill>
                  <a:srgbClr val="746558"/>
                </a:solidFill>
                <a:latin typeface="Alatsi"/>
                <a:ea typeface="Alatsi"/>
                <a:cs typeface="Alatsi"/>
                <a:sym typeface="Alatsi"/>
              </a:rPr>
              <a:t>Visualisations and Comparison</a:t>
            </a:r>
          </a:p>
          <a:p>
            <a:pPr marL="798829" lvl="1" indent="-399415" algn="l">
              <a:lnSpc>
                <a:spcPts val="5179"/>
              </a:lnSpc>
              <a:buFont typeface="Arial"/>
              <a:buChar char="•"/>
            </a:pPr>
            <a:r>
              <a:rPr lang="en-US" sz="3699">
                <a:solidFill>
                  <a:srgbClr val="746558"/>
                </a:solidFill>
                <a:latin typeface="Alatsi"/>
                <a:ea typeface="Alatsi"/>
                <a:cs typeface="Alatsi"/>
                <a:sym typeface="Alatsi"/>
              </a:rPr>
              <a:t>Causes and Solutions</a:t>
            </a:r>
          </a:p>
          <a:p>
            <a:pPr marL="798829" lvl="1" indent="-399415" algn="l">
              <a:lnSpc>
                <a:spcPts val="5179"/>
              </a:lnSpc>
              <a:buFont typeface="Arial"/>
              <a:buChar char="•"/>
            </a:pPr>
            <a:r>
              <a:rPr lang="en-US" sz="3699">
                <a:solidFill>
                  <a:srgbClr val="746558"/>
                </a:solidFill>
                <a:latin typeface="Alatsi"/>
                <a:ea typeface="Alatsi"/>
                <a:cs typeface="Alatsi"/>
                <a:sym typeface="Alatsi"/>
              </a:rPr>
              <a:t>Bibliography</a:t>
            </a:r>
          </a:p>
        </p:txBody>
      </p:sp>
      <p:sp>
        <p:nvSpPr>
          <p:cNvPr id="4" name="AutoShape 4"/>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6" name="Freeform 6"/>
          <p:cNvSpPr/>
          <p:nvPr/>
        </p:nvSpPr>
        <p:spPr>
          <a:xfrm>
            <a:off x="-1329985" y="43433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11220233" y="62553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948332" y="745778"/>
            <a:ext cx="16391335" cy="1693664"/>
            <a:chOff x="0" y="0"/>
            <a:chExt cx="21855113" cy="2258218"/>
          </a:xfrm>
        </p:grpSpPr>
        <p:sp>
          <p:nvSpPr>
            <p:cNvPr id="7" name="Freeform 7"/>
            <p:cNvSpPr/>
            <p:nvPr/>
          </p:nvSpPr>
          <p:spPr>
            <a:xfrm>
              <a:off x="0" y="0"/>
              <a:ext cx="21855114" cy="2258218"/>
            </a:xfrm>
            <a:custGeom>
              <a:avLst/>
              <a:gdLst/>
              <a:ahLst/>
              <a:cxnLst/>
              <a:rect l="l" t="t" r="r" b="b"/>
              <a:pathLst>
                <a:path w="21855114" h="2258218">
                  <a:moveTo>
                    <a:pt x="0" y="0"/>
                  </a:moveTo>
                  <a:lnTo>
                    <a:pt x="21855114" y="0"/>
                  </a:lnTo>
                  <a:lnTo>
                    <a:pt x="21855114" y="2258218"/>
                  </a:lnTo>
                  <a:lnTo>
                    <a:pt x="0" y="2258218"/>
                  </a:lnTo>
                  <a:close/>
                </a:path>
              </a:pathLst>
            </a:custGeom>
            <a:solidFill>
              <a:srgbClr val="000000">
                <a:alpha val="0"/>
              </a:srgbClr>
            </a:solidFill>
          </p:spPr>
        </p:sp>
        <p:sp>
          <p:nvSpPr>
            <p:cNvPr id="8" name="TextBox 8"/>
            <p:cNvSpPr txBox="1"/>
            <p:nvPr/>
          </p:nvSpPr>
          <p:spPr>
            <a:xfrm>
              <a:off x="0" y="-47625"/>
              <a:ext cx="21855113" cy="2305843"/>
            </a:xfrm>
            <a:prstGeom prst="rect">
              <a:avLst/>
            </a:prstGeom>
          </p:spPr>
          <p:txBody>
            <a:bodyPr lIns="0" tIns="0" rIns="0" bIns="0" rtlCol="0" anchor="t"/>
            <a:lstStyle/>
            <a:p>
              <a:pPr algn="l">
                <a:lnSpc>
                  <a:spcPts val="6625"/>
                </a:lnSpc>
              </a:pPr>
              <a:r>
                <a:rPr lang="en-US" sz="5312" b="1">
                  <a:solidFill>
                    <a:srgbClr val="484237"/>
                  </a:solidFill>
                  <a:latin typeface="Arimo Bold"/>
                  <a:ea typeface="Arimo Bold"/>
                  <a:cs typeface="Arimo Bold"/>
                  <a:sym typeface="Arimo Bold"/>
                </a:rPr>
                <a:t>Future Directions: Policy Recommendations and the Path Forward</a:t>
              </a:r>
            </a:p>
          </p:txBody>
        </p:sp>
      </p:grpSp>
      <p:grpSp>
        <p:nvGrpSpPr>
          <p:cNvPr id="9" name="Group 9"/>
          <p:cNvGrpSpPr/>
          <p:nvPr/>
        </p:nvGrpSpPr>
        <p:grpSpPr>
          <a:xfrm>
            <a:off x="948332" y="2981325"/>
            <a:ext cx="2731740" cy="1994744"/>
            <a:chOff x="0" y="0"/>
            <a:chExt cx="3642320" cy="2659658"/>
          </a:xfrm>
        </p:grpSpPr>
        <p:sp>
          <p:nvSpPr>
            <p:cNvPr id="10" name="Freeform 10"/>
            <p:cNvSpPr/>
            <p:nvPr/>
          </p:nvSpPr>
          <p:spPr>
            <a:xfrm>
              <a:off x="0" y="0"/>
              <a:ext cx="3642360" cy="2659634"/>
            </a:xfrm>
            <a:custGeom>
              <a:avLst/>
              <a:gdLst/>
              <a:ahLst/>
              <a:cxnLst/>
              <a:rect l="l" t="t" r="r" b="b"/>
              <a:pathLst>
                <a:path w="3642360" h="2659634">
                  <a:moveTo>
                    <a:pt x="0" y="54229"/>
                  </a:moveTo>
                  <a:cubicBezTo>
                    <a:pt x="0" y="24257"/>
                    <a:pt x="24257" y="0"/>
                    <a:pt x="54229" y="0"/>
                  </a:cubicBezTo>
                  <a:lnTo>
                    <a:pt x="3588131" y="0"/>
                  </a:lnTo>
                  <a:cubicBezTo>
                    <a:pt x="3618103" y="0"/>
                    <a:pt x="3642360" y="24257"/>
                    <a:pt x="3642360" y="54229"/>
                  </a:cubicBezTo>
                  <a:lnTo>
                    <a:pt x="3642360" y="2605405"/>
                  </a:lnTo>
                  <a:cubicBezTo>
                    <a:pt x="3642360" y="2635377"/>
                    <a:pt x="3618103" y="2659634"/>
                    <a:pt x="3588131" y="2659634"/>
                  </a:cubicBezTo>
                  <a:lnTo>
                    <a:pt x="54229" y="2659634"/>
                  </a:lnTo>
                  <a:cubicBezTo>
                    <a:pt x="24257" y="2659634"/>
                    <a:pt x="0" y="2635377"/>
                    <a:pt x="0" y="2605405"/>
                  </a:cubicBezTo>
                  <a:close/>
                </a:path>
              </a:pathLst>
            </a:custGeom>
            <a:solidFill>
              <a:srgbClr val="EEE8DD"/>
            </a:solidFill>
          </p:spPr>
        </p:sp>
      </p:grpSp>
      <p:grpSp>
        <p:nvGrpSpPr>
          <p:cNvPr id="11" name="Group 11"/>
          <p:cNvGrpSpPr/>
          <p:nvPr/>
        </p:nvGrpSpPr>
        <p:grpSpPr>
          <a:xfrm>
            <a:off x="1219200" y="3707755"/>
            <a:ext cx="159841" cy="541884"/>
            <a:chOff x="0" y="0"/>
            <a:chExt cx="213122" cy="722512"/>
          </a:xfrm>
        </p:grpSpPr>
        <p:sp>
          <p:nvSpPr>
            <p:cNvPr id="12" name="Freeform 12"/>
            <p:cNvSpPr/>
            <p:nvPr/>
          </p:nvSpPr>
          <p:spPr>
            <a:xfrm>
              <a:off x="0" y="0"/>
              <a:ext cx="213122" cy="722512"/>
            </a:xfrm>
            <a:custGeom>
              <a:avLst/>
              <a:gdLst/>
              <a:ahLst/>
              <a:cxnLst/>
              <a:rect l="l" t="t" r="r" b="b"/>
              <a:pathLst>
                <a:path w="213122" h="722512">
                  <a:moveTo>
                    <a:pt x="0" y="0"/>
                  </a:moveTo>
                  <a:lnTo>
                    <a:pt x="213122" y="0"/>
                  </a:lnTo>
                  <a:lnTo>
                    <a:pt x="213122" y="722512"/>
                  </a:lnTo>
                  <a:lnTo>
                    <a:pt x="0" y="722512"/>
                  </a:lnTo>
                  <a:close/>
                </a:path>
              </a:pathLst>
            </a:custGeom>
            <a:solidFill>
              <a:srgbClr val="000000">
                <a:alpha val="0"/>
              </a:srgbClr>
            </a:solidFill>
          </p:spPr>
        </p:sp>
        <p:sp>
          <p:nvSpPr>
            <p:cNvPr id="13" name="TextBox 13"/>
            <p:cNvSpPr txBox="1"/>
            <p:nvPr/>
          </p:nvSpPr>
          <p:spPr>
            <a:xfrm>
              <a:off x="0" y="-123825"/>
              <a:ext cx="213122" cy="846337"/>
            </a:xfrm>
            <a:prstGeom prst="rect">
              <a:avLst/>
            </a:prstGeom>
          </p:spPr>
          <p:txBody>
            <a:bodyPr lIns="0" tIns="0" rIns="0" bIns="0" rtlCol="0" anchor="t"/>
            <a:lstStyle/>
            <a:p>
              <a:pPr algn="ctr">
                <a:lnSpc>
                  <a:spcPts val="4250"/>
                </a:lnSpc>
              </a:pPr>
              <a:r>
                <a:rPr lang="en-US" sz="2625" b="1">
                  <a:solidFill>
                    <a:srgbClr val="746558"/>
                  </a:solidFill>
                  <a:latin typeface="Arimo Bold"/>
                  <a:ea typeface="Arimo Bold"/>
                  <a:cs typeface="Arimo Bold"/>
                  <a:sym typeface="Arimo Bold"/>
                </a:rPr>
                <a:t>1</a:t>
              </a:r>
            </a:p>
          </p:txBody>
        </p:sp>
      </p:grpSp>
      <p:grpSp>
        <p:nvGrpSpPr>
          <p:cNvPr id="14" name="Group 14"/>
          <p:cNvGrpSpPr/>
          <p:nvPr/>
        </p:nvGrpSpPr>
        <p:grpSpPr>
          <a:xfrm>
            <a:off x="3950940" y="3252192"/>
            <a:ext cx="3387329" cy="423416"/>
            <a:chOff x="0" y="0"/>
            <a:chExt cx="4516438" cy="564555"/>
          </a:xfrm>
        </p:grpSpPr>
        <p:sp>
          <p:nvSpPr>
            <p:cNvPr id="15" name="Freeform 15"/>
            <p:cNvSpPr/>
            <p:nvPr/>
          </p:nvSpPr>
          <p:spPr>
            <a:xfrm>
              <a:off x="0" y="0"/>
              <a:ext cx="4516438" cy="564555"/>
            </a:xfrm>
            <a:custGeom>
              <a:avLst/>
              <a:gdLst/>
              <a:ahLst/>
              <a:cxnLst/>
              <a:rect l="l" t="t" r="r" b="b"/>
              <a:pathLst>
                <a:path w="4516438" h="564555">
                  <a:moveTo>
                    <a:pt x="0" y="0"/>
                  </a:moveTo>
                  <a:lnTo>
                    <a:pt x="4516438" y="0"/>
                  </a:lnTo>
                  <a:lnTo>
                    <a:pt x="4516438" y="564555"/>
                  </a:lnTo>
                  <a:lnTo>
                    <a:pt x="0" y="564555"/>
                  </a:lnTo>
                  <a:close/>
                </a:path>
              </a:pathLst>
            </a:custGeom>
            <a:solidFill>
              <a:srgbClr val="000000">
                <a:alpha val="0"/>
              </a:srgbClr>
            </a:solidFill>
          </p:spPr>
        </p:sp>
        <p:sp>
          <p:nvSpPr>
            <p:cNvPr id="16" name="TextBox 16"/>
            <p:cNvSpPr txBox="1"/>
            <p:nvPr/>
          </p:nvSpPr>
          <p:spPr>
            <a:xfrm>
              <a:off x="0" y="-38100"/>
              <a:ext cx="4516438" cy="602655"/>
            </a:xfrm>
            <a:prstGeom prst="rect">
              <a:avLst/>
            </a:prstGeom>
          </p:spPr>
          <p:txBody>
            <a:bodyPr lIns="0" tIns="0" rIns="0" bIns="0" rtlCol="0" anchor="t"/>
            <a:lstStyle/>
            <a:p>
              <a:pPr algn="l">
                <a:lnSpc>
                  <a:spcPts val="3312"/>
                </a:lnSpc>
              </a:pPr>
              <a:r>
                <a:rPr lang="en-US" sz="2625" b="1">
                  <a:solidFill>
                    <a:srgbClr val="746558"/>
                  </a:solidFill>
                  <a:latin typeface="Arimo Bold"/>
                  <a:ea typeface="Arimo Bold"/>
                  <a:cs typeface="Arimo Bold"/>
                  <a:sym typeface="Arimo Bold"/>
                </a:rPr>
                <a:t>Investment</a:t>
              </a:r>
            </a:p>
          </p:txBody>
        </p:sp>
      </p:grpSp>
      <p:grpSp>
        <p:nvGrpSpPr>
          <p:cNvPr id="17" name="Group 17"/>
          <p:cNvGrpSpPr/>
          <p:nvPr/>
        </p:nvGrpSpPr>
        <p:grpSpPr>
          <a:xfrm>
            <a:off x="3950940" y="3838129"/>
            <a:ext cx="13117860" cy="867072"/>
            <a:chOff x="0" y="0"/>
            <a:chExt cx="17490480" cy="1156097"/>
          </a:xfrm>
        </p:grpSpPr>
        <p:sp>
          <p:nvSpPr>
            <p:cNvPr id="18" name="Freeform 18"/>
            <p:cNvSpPr/>
            <p:nvPr/>
          </p:nvSpPr>
          <p:spPr>
            <a:xfrm>
              <a:off x="0" y="0"/>
              <a:ext cx="17490480" cy="1156097"/>
            </a:xfrm>
            <a:custGeom>
              <a:avLst/>
              <a:gdLst/>
              <a:ahLst/>
              <a:cxnLst/>
              <a:rect l="l" t="t" r="r" b="b"/>
              <a:pathLst>
                <a:path w="17490480" h="1156097">
                  <a:moveTo>
                    <a:pt x="0" y="0"/>
                  </a:moveTo>
                  <a:lnTo>
                    <a:pt x="17490480" y="0"/>
                  </a:lnTo>
                  <a:lnTo>
                    <a:pt x="17490480" y="1156097"/>
                  </a:lnTo>
                  <a:lnTo>
                    <a:pt x="0" y="1156097"/>
                  </a:lnTo>
                  <a:close/>
                </a:path>
              </a:pathLst>
            </a:custGeom>
            <a:solidFill>
              <a:srgbClr val="000000">
                <a:alpha val="0"/>
              </a:srgbClr>
            </a:solidFill>
          </p:spPr>
        </p:sp>
        <p:sp>
          <p:nvSpPr>
            <p:cNvPr id="19" name="TextBox 19"/>
            <p:cNvSpPr txBox="1"/>
            <p:nvPr/>
          </p:nvSpPr>
          <p:spPr>
            <a:xfrm>
              <a:off x="0" y="-85725"/>
              <a:ext cx="17490480" cy="1241822"/>
            </a:xfrm>
            <a:prstGeom prst="rect">
              <a:avLst/>
            </a:prstGeom>
          </p:spPr>
          <p:txBody>
            <a:bodyPr lIns="0" tIns="0" rIns="0" bIns="0" rtlCol="0" anchor="t"/>
            <a:lstStyle/>
            <a:p>
              <a:pPr algn="l">
                <a:lnSpc>
                  <a:spcPts val="3374"/>
                </a:lnSpc>
              </a:pPr>
              <a:r>
                <a:rPr lang="en-US" sz="2125">
                  <a:solidFill>
                    <a:srgbClr val="746558"/>
                  </a:solidFill>
                  <a:latin typeface="Arimo"/>
                  <a:ea typeface="Arimo"/>
                  <a:cs typeface="Arimo"/>
                  <a:sym typeface="Arimo"/>
                </a:rPr>
                <a:t>Increase investment in healthcare infrastructure and human resources. Prioritize maternal and child health services.</a:t>
              </a:r>
            </a:p>
          </p:txBody>
        </p:sp>
      </p:grpSp>
      <p:grpSp>
        <p:nvGrpSpPr>
          <p:cNvPr id="20" name="Group 20"/>
          <p:cNvGrpSpPr/>
          <p:nvPr/>
        </p:nvGrpSpPr>
        <p:grpSpPr>
          <a:xfrm>
            <a:off x="3815506" y="4957019"/>
            <a:ext cx="13388728" cy="19050"/>
            <a:chOff x="0" y="0"/>
            <a:chExt cx="17851637" cy="25400"/>
          </a:xfrm>
        </p:grpSpPr>
        <p:sp>
          <p:nvSpPr>
            <p:cNvPr id="21" name="Freeform 21"/>
            <p:cNvSpPr/>
            <p:nvPr/>
          </p:nvSpPr>
          <p:spPr>
            <a:xfrm>
              <a:off x="0" y="0"/>
              <a:ext cx="17851628" cy="25400"/>
            </a:xfrm>
            <a:custGeom>
              <a:avLst/>
              <a:gdLst/>
              <a:ahLst/>
              <a:cxnLst/>
              <a:rect l="l" t="t" r="r" b="b"/>
              <a:pathLst>
                <a:path w="17851628" h="25400">
                  <a:moveTo>
                    <a:pt x="0" y="12700"/>
                  </a:moveTo>
                  <a:cubicBezTo>
                    <a:pt x="0" y="5715"/>
                    <a:pt x="5715" y="0"/>
                    <a:pt x="12700" y="0"/>
                  </a:cubicBezTo>
                  <a:lnTo>
                    <a:pt x="17838928" y="0"/>
                  </a:lnTo>
                  <a:cubicBezTo>
                    <a:pt x="17845914" y="0"/>
                    <a:pt x="17851628" y="5715"/>
                    <a:pt x="17851628" y="12700"/>
                  </a:cubicBezTo>
                  <a:cubicBezTo>
                    <a:pt x="17851628" y="19685"/>
                    <a:pt x="17845914" y="25400"/>
                    <a:pt x="17838928" y="25400"/>
                  </a:cubicBezTo>
                  <a:lnTo>
                    <a:pt x="12700" y="25400"/>
                  </a:lnTo>
                  <a:cubicBezTo>
                    <a:pt x="5715" y="25400"/>
                    <a:pt x="0" y="19685"/>
                    <a:pt x="0" y="12700"/>
                  </a:cubicBezTo>
                  <a:close/>
                </a:path>
              </a:pathLst>
            </a:custGeom>
            <a:solidFill>
              <a:srgbClr val="D4CEC3"/>
            </a:solidFill>
          </p:spPr>
        </p:sp>
      </p:grpSp>
      <p:grpSp>
        <p:nvGrpSpPr>
          <p:cNvPr id="22" name="Group 22"/>
          <p:cNvGrpSpPr/>
          <p:nvPr/>
        </p:nvGrpSpPr>
        <p:grpSpPr>
          <a:xfrm>
            <a:off x="948332" y="5111502"/>
            <a:ext cx="5463629" cy="1561207"/>
            <a:chOff x="0" y="0"/>
            <a:chExt cx="7284838" cy="2081610"/>
          </a:xfrm>
        </p:grpSpPr>
        <p:sp>
          <p:nvSpPr>
            <p:cNvPr id="23" name="Freeform 23"/>
            <p:cNvSpPr/>
            <p:nvPr/>
          </p:nvSpPr>
          <p:spPr>
            <a:xfrm>
              <a:off x="0" y="0"/>
              <a:ext cx="7284848" cy="2081657"/>
            </a:xfrm>
            <a:custGeom>
              <a:avLst/>
              <a:gdLst/>
              <a:ahLst/>
              <a:cxnLst/>
              <a:rect l="l" t="t" r="r" b="b"/>
              <a:pathLst>
                <a:path w="7284848" h="2081657">
                  <a:moveTo>
                    <a:pt x="0" y="54229"/>
                  </a:moveTo>
                  <a:cubicBezTo>
                    <a:pt x="0" y="24257"/>
                    <a:pt x="24257" y="0"/>
                    <a:pt x="54229" y="0"/>
                  </a:cubicBezTo>
                  <a:lnTo>
                    <a:pt x="7230618" y="0"/>
                  </a:lnTo>
                  <a:cubicBezTo>
                    <a:pt x="7260590" y="0"/>
                    <a:pt x="7284848" y="24257"/>
                    <a:pt x="7284848" y="54229"/>
                  </a:cubicBezTo>
                  <a:lnTo>
                    <a:pt x="7284848" y="2027428"/>
                  </a:lnTo>
                  <a:cubicBezTo>
                    <a:pt x="7284848" y="2057400"/>
                    <a:pt x="7260590" y="2081657"/>
                    <a:pt x="7230618" y="2081657"/>
                  </a:cubicBezTo>
                  <a:lnTo>
                    <a:pt x="54229" y="2081657"/>
                  </a:lnTo>
                  <a:cubicBezTo>
                    <a:pt x="24257" y="2081657"/>
                    <a:pt x="0" y="2057400"/>
                    <a:pt x="0" y="2027428"/>
                  </a:cubicBezTo>
                  <a:close/>
                </a:path>
              </a:pathLst>
            </a:custGeom>
            <a:solidFill>
              <a:srgbClr val="EEE8DD"/>
            </a:solidFill>
          </p:spPr>
        </p:sp>
      </p:grpSp>
      <p:grpSp>
        <p:nvGrpSpPr>
          <p:cNvPr id="24" name="Group 24"/>
          <p:cNvGrpSpPr/>
          <p:nvPr/>
        </p:nvGrpSpPr>
        <p:grpSpPr>
          <a:xfrm>
            <a:off x="1219200" y="5621090"/>
            <a:ext cx="205234" cy="541884"/>
            <a:chOff x="0" y="0"/>
            <a:chExt cx="273645" cy="722512"/>
          </a:xfrm>
        </p:grpSpPr>
        <p:sp>
          <p:nvSpPr>
            <p:cNvPr id="25" name="Freeform 25"/>
            <p:cNvSpPr/>
            <p:nvPr/>
          </p:nvSpPr>
          <p:spPr>
            <a:xfrm>
              <a:off x="0" y="0"/>
              <a:ext cx="273645" cy="722512"/>
            </a:xfrm>
            <a:custGeom>
              <a:avLst/>
              <a:gdLst/>
              <a:ahLst/>
              <a:cxnLst/>
              <a:rect l="l" t="t" r="r" b="b"/>
              <a:pathLst>
                <a:path w="273645" h="722512">
                  <a:moveTo>
                    <a:pt x="0" y="0"/>
                  </a:moveTo>
                  <a:lnTo>
                    <a:pt x="273645" y="0"/>
                  </a:lnTo>
                  <a:lnTo>
                    <a:pt x="273645" y="722512"/>
                  </a:lnTo>
                  <a:lnTo>
                    <a:pt x="0" y="722512"/>
                  </a:lnTo>
                  <a:close/>
                </a:path>
              </a:pathLst>
            </a:custGeom>
            <a:solidFill>
              <a:srgbClr val="000000">
                <a:alpha val="0"/>
              </a:srgbClr>
            </a:solidFill>
          </p:spPr>
        </p:sp>
        <p:sp>
          <p:nvSpPr>
            <p:cNvPr id="26" name="TextBox 26"/>
            <p:cNvSpPr txBox="1"/>
            <p:nvPr/>
          </p:nvSpPr>
          <p:spPr>
            <a:xfrm>
              <a:off x="0" y="-123825"/>
              <a:ext cx="273645" cy="846337"/>
            </a:xfrm>
            <a:prstGeom prst="rect">
              <a:avLst/>
            </a:prstGeom>
          </p:spPr>
          <p:txBody>
            <a:bodyPr lIns="0" tIns="0" rIns="0" bIns="0" rtlCol="0" anchor="t"/>
            <a:lstStyle/>
            <a:p>
              <a:pPr algn="ctr">
                <a:lnSpc>
                  <a:spcPts val="4250"/>
                </a:lnSpc>
              </a:pPr>
              <a:r>
                <a:rPr lang="en-US" sz="2625" b="1">
                  <a:solidFill>
                    <a:srgbClr val="746558"/>
                  </a:solidFill>
                  <a:latin typeface="Arimo Bold"/>
                  <a:ea typeface="Arimo Bold"/>
                  <a:cs typeface="Arimo Bold"/>
                  <a:sym typeface="Arimo Bold"/>
                </a:rPr>
                <a:t>2</a:t>
              </a:r>
            </a:p>
          </p:txBody>
        </p:sp>
      </p:grpSp>
      <p:grpSp>
        <p:nvGrpSpPr>
          <p:cNvPr id="27" name="Group 27"/>
          <p:cNvGrpSpPr/>
          <p:nvPr/>
        </p:nvGrpSpPr>
        <p:grpSpPr>
          <a:xfrm>
            <a:off x="6682829" y="5382369"/>
            <a:ext cx="3387329" cy="423416"/>
            <a:chOff x="0" y="0"/>
            <a:chExt cx="4516438" cy="564555"/>
          </a:xfrm>
        </p:grpSpPr>
        <p:sp>
          <p:nvSpPr>
            <p:cNvPr id="28" name="Freeform 28"/>
            <p:cNvSpPr/>
            <p:nvPr/>
          </p:nvSpPr>
          <p:spPr>
            <a:xfrm>
              <a:off x="0" y="0"/>
              <a:ext cx="4516438" cy="564555"/>
            </a:xfrm>
            <a:custGeom>
              <a:avLst/>
              <a:gdLst/>
              <a:ahLst/>
              <a:cxnLst/>
              <a:rect l="l" t="t" r="r" b="b"/>
              <a:pathLst>
                <a:path w="4516438" h="564555">
                  <a:moveTo>
                    <a:pt x="0" y="0"/>
                  </a:moveTo>
                  <a:lnTo>
                    <a:pt x="4516438" y="0"/>
                  </a:lnTo>
                  <a:lnTo>
                    <a:pt x="4516438" y="564555"/>
                  </a:lnTo>
                  <a:lnTo>
                    <a:pt x="0" y="564555"/>
                  </a:lnTo>
                  <a:close/>
                </a:path>
              </a:pathLst>
            </a:custGeom>
            <a:solidFill>
              <a:srgbClr val="000000">
                <a:alpha val="0"/>
              </a:srgbClr>
            </a:solidFill>
          </p:spPr>
        </p:sp>
        <p:sp>
          <p:nvSpPr>
            <p:cNvPr id="29" name="TextBox 29"/>
            <p:cNvSpPr txBox="1"/>
            <p:nvPr/>
          </p:nvSpPr>
          <p:spPr>
            <a:xfrm>
              <a:off x="0" y="-38100"/>
              <a:ext cx="4516438" cy="602655"/>
            </a:xfrm>
            <a:prstGeom prst="rect">
              <a:avLst/>
            </a:prstGeom>
          </p:spPr>
          <p:txBody>
            <a:bodyPr lIns="0" tIns="0" rIns="0" bIns="0" rtlCol="0" anchor="t"/>
            <a:lstStyle/>
            <a:p>
              <a:pPr algn="l">
                <a:lnSpc>
                  <a:spcPts val="3312"/>
                </a:lnSpc>
              </a:pPr>
              <a:r>
                <a:rPr lang="en-US" sz="2625" b="1">
                  <a:solidFill>
                    <a:srgbClr val="746558"/>
                  </a:solidFill>
                  <a:latin typeface="Arimo Bold"/>
                  <a:ea typeface="Arimo Bold"/>
                  <a:cs typeface="Arimo Bold"/>
                  <a:sym typeface="Arimo Bold"/>
                </a:rPr>
                <a:t>Education</a:t>
              </a:r>
            </a:p>
          </p:txBody>
        </p:sp>
      </p:grpSp>
      <p:grpSp>
        <p:nvGrpSpPr>
          <p:cNvPr id="30" name="Group 30"/>
          <p:cNvGrpSpPr/>
          <p:nvPr/>
        </p:nvGrpSpPr>
        <p:grpSpPr>
          <a:xfrm>
            <a:off x="6682829" y="5968305"/>
            <a:ext cx="8374559" cy="433536"/>
            <a:chOff x="0" y="0"/>
            <a:chExt cx="11166078" cy="578048"/>
          </a:xfrm>
        </p:grpSpPr>
        <p:sp>
          <p:nvSpPr>
            <p:cNvPr id="31" name="Freeform 31"/>
            <p:cNvSpPr/>
            <p:nvPr/>
          </p:nvSpPr>
          <p:spPr>
            <a:xfrm>
              <a:off x="0" y="0"/>
              <a:ext cx="11166078" cy="578048"/>
            </a:xfrm>
            <a:custGeom>
              <a:avLst/>
              <a:gdLst/>
              <a:ahLst/>
              <a:cxnLst/>
              <a:rect l="l" t="t" r="r" b="b"/>
              <a:pathLst>
                <a:path w="11166078" h="578048">
                  <a:moveTo>
                    <a:pt x="0" y="0"/>
                  </a:moveTo>
                  <a:lnTo>
                    <a:pt x="11166078" y="0"/>
                  </a:lnTo>
                  <a:lnTo>
                    <a:pt x="11166078" y="578048"/>
                  </a:lnTo>
                  <a:lnTo>
                    <a:pt x="0" y="578048"/>
                  </a:lnTo>
                  <a:close/>
                </a:path>
              </a:pathLst>
            </a:custGeom>
            <a:solidFill>
              <a:srgbClr val="000000">
                <a:alpha val="0"/>
              </a:srgbClr>
            </a:solidFill>
          </p:spPr>
        </p:sp>
        <p:sp>
          <p:nvSpPr>
            <p:cNvPr id="32" name="TextBox 32"/>
            <p:cNvSpPr txBox="1"/>
            <p:nvPr/>
          </p:nvSpPr>
          <p:spPr>
            <a:xfrm>
              <a:off x="0" y="-85725"/>
              <a:ext cx="11166078" cy="663773"/>
            </a:xfrm>
            <a:prstGeom prst="rect">
              <a:avLst/>
            </a:prstGeom>
          </p:spPr>
          <p:txBody>
            <a:bodyPr lIns="0" tIns="0" rIns="0" bIns="0" rtlCol="0" anchor="t"/>
            <a:lstStyle/>
            <a:p>
              <a:pPr algn="l">
                <a:lnSpc>
                  <a:spcPts val="3374"/>
                </a:lnSpc>
              </a:pPr>
              <a:r>
                <a:rPr lang="en-US" sz="2125">
                  <a:solidFill>
                    <a:srgbClr val="746558"/>
                  </a:solidFill>
                  <a:latin typeface="Arimo"/>
                  <a:ea typeface="Arimo"/>
                  <a:cs typeface="Arimo"/>
                  <a:sym typeface="Arimo"/>
                </a:rPr>
                <a:t>Promote girls' education. Empower women with knowledge and skills.</a:t>
              </a:r>
            </a:p>
          </p:txBody>
        </p:sp>
      </p:grpSp>
      <p:grpSp>
        <p:nvGrpSpPr>
          <p:cNvPr id="33" name="Group 33"/>
          <p:cNvGrpSpPr/>
          <p:nvPr/>
        </p:nvGrpSpPr>
        <p:grpSpPr>
          <a:xfrm>
            <a:off x="6547396" y="6653659"/>
            <a:ext cx="10656838" cy="19050"/>
            <a:chOff x="0" y="0"/>
            <a:chExt cx="14209117" cy="25400"/>
          </a:xfrm>
        </p:grpSpPr>
        <p:sp>
          <p:nvSpPr>
            <p:cNvPr id="34" name="Freeform 34"/>
            <p:cNvSpPr/>
            <p:nvPr/>
          </p:nvSpPr>
          <p:spPr>
            <a:xfrm>
              <a:off x="0" y="0"/>
              <a:ext cx="14209140" cy="25400"/>
            </a:xfrm>
            <a:custGeom>
              <a:avLst/>
              <a:gdLst/>
              <a:ahLst/>
              <a:cxnLst/>
              <a:rect l="l" t="t" r="r" b="b"/>
              <a:pathLst>
                <a:path w="14209140" h="25400">
                  <a:moveTo>
                    <a:pt x="0" y="12700"/>
                  </a:moveTo>
                  <a:cubicBezTo>
                    <a:pt x="0" y="5715"/>
                    <a:pt x="5715" y="0"/>
                    <a:pt x="12700" y="0"/>
                  </a:cubicBezTo>
                  <a:lnTo>
                    <a:pt x="14196440" y="0"/>
                  </a:lnTo>
                  <a:cubicBezTo>
                    <a:pt x="14203426" y="0"/>
                    <a:pt x="14209140" y="5715"/>
                    <a:pt x="14209140" y="12700"/>
                  </a:cubicBezTo>
                  <a:cubicBezTo>
                    <a:pt x="14209140" y="19685"/>
                    <a:pt x="14203426" y="25400"/>
                    <a:pt x="14196440" y="25400"/>
                  </a:cubicBezTo>
                  <a:lnTo>
                    <a:pt x="12700" y="25400"/>
                  </a:lnTo>
                  <a:cubicBezTo>
                    <a:pt x="5715" y="25400"/>
                    <a:pt x="0" y="19685"/>
                    <a:pt x="0" y="12700"/>
                  </a:cubicBezTo>
                  <a:close/>
                </a:path>
              </a:pathLst>
            </a:custGeom>
            <a:solidFill>
              <a:srgbClr val="D4CEC3"/>
            </a:solidFill>
          </p:spPr>
        </p:sp>
      </p:grpSp>
      <p:grpSp>
        <p:nvGrpSpPr>
          <p:cNvPr id="35" name="Group 35"/>
          <p:cNvGrpSpPr/>
          <p:nvPr/>
        </p:nvGrpSpPr>
        <p:grpSpPr>
          <a:xfrm>
            <a:off x="948332" y="6808142"/>
            <a:ext cx="8195667" cy="1994744"/>
            <a:chOff x="0" y="0"/>
            <a:chExt cx="10927557" cy="2659658"/>
          </a:xfrm>
        </p:grpSpPr>
        <p:sp>
          <p:nvSpPr>
            <p:cNvPr id="36" name="Freeform 36"/>
            <p:cNvSpPr/>
            <p:nvPr/>
          </p:nvSpPr>
          <p:spPr>
            <a:xfrm>
              <a:off x="0" y="0"/>
              <a:ext cx="10927588" cy="2659634"/>
            </a:xfrm>
            <a:custGeom>
              <a:avLst/>
              <a:gdLst/>
              <a:ahLst/>
              <a:cxnLst/>
              <a:rect l="l" t="t" r="r" b="b"/>
              <a:pathLst>
                <a:path w="10927588" h="2659634">
                  <a:moveTo>
                    <a:pt x="0" y="54229"/>
                  </a:moveTo>
                  <a:cubicBezTo>
                    <a:pt x="0" y="24257"/>
                    <a:pt x="24257" y="0"/>
                    <a:pt x="54229" y="0"/>
                  </a:cubicBezTo>
                  <a:lnTo>
                    <a:pt x="10873360" y="0"/>
                  </a:lnTo>
                  <a:cubicBezTo>
                    <a:pt x="10903331" y="0"/>
                    <a:pt x="10927588" y="24257"/>
                    <a:pt x="10927588" y="54229"/>
                  </a:cubicBezTo>
                  <a:lnTo>
                    <a:pt x="10927588" y="2605405"/>
                  </a:lnTo>
                  <a:cubicBezTo>
                    <a:pt x="10927588" y="2635377"/>
                    <a:pt x="10903331" y="2659634"/>
                    <a:pt x="10873360" y="2659634"/>
                  </a:cubicBezTo>
                  <a:lnTo>
                    <a:pt x="54229" y="2659634"/>
                  </a:lnTo>
                  <a:cubicBezTo>
                    <a:pt x="24257" y="2659634"/>
                    <a:pt x="0" y="2635377"/>
                    <a:pt x="0" y="2605405"/>
                  </a:cubicBezTo>
                  <a:close/>
                </a:path>
              </a:pathLst>
            </a:custGeom>
            <a:solidFill>
              <a:srgbClr val="EEE8DD"/>
            </a:solidFill>
          </p:spPr>
        </p:sp>
      </p:grpSp>
      <p:grpSp>
        <p:nvGrpSpPr>
          <p:cNvPr id="37" name="Group 37"/>
          <p:cNvGrpSpPr/>
          <p:nvPr/>
        </p:nvGrpSpPr>
        <p:grpSpPr>
          <a:xfrm>
            <a:off x="1219200" y="7534572"/>
            <a:ext cx="204044" cy="541884"/>
            <a:chOff x="0" y="0"/>
            <a:chExt cx="272058" cy="722512"/>
          </a:xfrm>
        </p:grpSpPr>
        <p:sp>
          <p:nvSpPr>
            <p:cNvPr id="38" name="Freeform 38"/>
            <p:cNvSpPr/>
            <p:nvPr/>
          </p:nvSpPr>
          <p:spPr>
            <a:xfrm>
              <a:off x="0" y="0"/>
              <a:ext cx="272058" cy="722512"/>
            </a:xfrm>
            <a:custGeom>
              <a:avLst/>
              <a:gdLst/>
              <a:ahLst/>
              <a:cxnLst/>
              <a:rect l="l" t="t" r="r" b="b"/>
              <a:pathLst>
                <a:path w="272058" h="722512">
                  <a:moveTo>
                    <a:pt x="0" y="0"/>
                  </a:moveTo>
                  <a:lnTo>
                    <a:pt x="272058" y="0"/>
                  </a:lnTo>
                  <a:lnTo>
                    <a:pt x="272058" y="722512"/>
                  </a:lnTo>
                  <a:lnTo>
                    <a:pt x="0" y="722512"/>
                  </a:lnTo>
                  <a:close/>
                </a:path>
              </a:pathLst>
            </a:custGeom>
            <a:solidFill>
              <a:srgbClr val="000000">
                <a:alpha val="0"/>
              </a:srgbClr>
            </a:solidFill>
          </p:spPr>
        </p:sp>
        <p:sp>
          <p:nvSpPr>
            <p:cNvPr id="39" name="TextBox 39"/>
            <p:cNvSpPr txBox="1"/>
            <p:nvPr/>
          </p:nvSpPr>
          <p:spPr>
            <a:xfrm>
              <a:off x="0" y="-123825"/>
              <a:ext cx="272058" cy="846337"/>
            </a:xfrm>
            <a:prstGeom prst="rect">
              <a:avLst/>
            </a:prstGeom>
          </p:spPr>
          <p:txBody>
            <a:bodyPr lIns="0" tIns="0" rIns="0" bIns="0" rtlCol="0" anchor="t"/>
            <a:lstStyle/>
            <a:p>
              <a:pPr algn="ctr">
                <a:lnSpc>
                  <a:spcPts val="4250"/>
                </a:lnSpc>
              </a:pPr>
              <a:r>
                <a:rPr lang="en-US" sz="2625" b="1">
                  <a:solidFill>
                    <a:srgbClr val="746558"/>
                  </a:solidFill>
                  <a:latin typeface="Arimo Bold"/>
                  <a:ea typeface="Arimo Bold"/>
                  <a:cs typeface="Arimo Bold"/>
                  <a:sym typeface="Arimo Bold"/>
                </a:rPr>
                <a:t>3</a:t>
              </a:r>
            </a:p>
          </p:txBody>
        </p:sp>
      </p:grpSp>
      <p:grpSp>
        <p:nvGrpSpPr>
          <p:cNvPr id="40" name="Group 40"/>
          <p:cNvGrpSpPr/>
          <p:nvPr/>
        </p:nvGrpSpPr>
        <p:grpSpPr>
          <a:xfrm>
            <a:off x="9414867" y="7079010"/>
            <a:ext cx="3387329" cy="423416"/>
            <a:chOff x="0" y="0"/>
            <a:chExt cx="4516438" cy="564555"/>
          </a:xfrm>
        </p:grpSpPr>
        <p:sp>
          <p:nvSpPr>
            <p:cNvPr id="41" name="Freeform 41"/>
            <p:cNvSpPr/>
            <p:nvPr/>
          </p:nvSpPr>
          <p:spPr>
            <a:xfrm>
              <a:off x="0" y="0"/>
              <a:ext cx="4516438" cy="564555"/>
            </a:xfrm>
            <a:custGeom>
              <a:avLst/>
              <a:gdLst/>
              <a:ahLst/>
              <a:cxnLst/>
              <a:rect l="l" t="t" r="r" b="b"/>
              <a:pathLst>
                <a:path w="4516438" h="564555">
                  <a:moveTo>
                    <a:pt x="0" y="0"/>
                  </a:moveTo>
                  <a:lnTo>
                    <a:pt x="4516438" y="0"/>
                  </a:lnTo>
                  <a:lnTo>
                    <a:pt x="4516438" y="564555"/>
                  </a:lnTo>
                  <a:lnTo>
                    <a:pt x="0" y="564555"/>
                  </a:lnTo>
                  <a:close/>
                </a:path>
              </a:pathLst>
            </a:custGeom>
            <a:solidFill>
              <a:srgbClr val="000000">
                <a:alpha val="0"/>
              </a:srgbClr>
            </a:solidFill>
          </p:spPr>
        </p:sp>
        <p:sp>
          <p:nvSpPr>
            <p:cNvPr id="42" name="TextBox 42"/>
            <p:cNvSpPr txBox="1"/>
            <p:nvPr/>
          </p:nvSpPr>
          <p:spPr>
            <a:xfrm>
              <a:off x="0" y="-38100"/>
              <a:ext cx="4516438" cy="602655"/>
            </a:xfrm>
            <a:prstGeom prst="rect">
              <a:avLst/>
            </a:prstGeom>
          </p:spPr>
          <p:txBody>
            <a:bodyPr lIns="0" tIns="0" rIns="0" bIns="0" rtlCol="0" anchor="t"/>
            <a:lstStyle/>
            <a:p>
              <a:pPr algn="l">
                <a:lnSpc>
                  <a:spcPts val="3312"/>
                </a:lnSpc>
              </a:pPr>
              <a:r>
                <a:rPr lang="en-US" sz="2625" b="1">
                  <a:solidFill>
                    <a:srgbClr val="746558"/>
                  </a:solidFill>
                  <a:latin typeface="Arimo Bold"/>
                  <a:ea typeface="Arimo Bold"/>
                  <a:cs typeface="Arimo Bold"/>
                  <a:sym typeface="Arimo Bold"/>
                </a:rPr>
                <a:t>Equity</a:t>
              </a:r>
            </a:p>
          </p:txBody>
        </p:sp>
      </p:grpSp>
      <p:grpSp>
        <p:nvGrpSpPr>
          <p:cNvPr id="43" name="Group 43"/>
          <p:cNvGrpSpPr/>
          <p:nvPr/>
        </p:nvGrpSpPr>
        <p:grpSpPr>
          <a:xfrm>
            <a:off x="9414867" y="7664946"/>
            <a:ext cx="7653932" cy="867072"/>
            <a:chOff x="0" y="0"/>
            <a:chExt cx="10205243" cy="1156097"/>
          </a:xfrm>
        </p:grpSpPr>
        <p:sp>
          <p:nvSpPr>
            <p:cNvPr id="44" name="Freeform 44"/>
            <p:cNvSpPr/>
            <p:nvPr/>
          </p:nvSpPr>
          <p:spPr>
            <a:xfrm>
              <a:off x="0" y="0"/>
              <a:ext cx="10205243" cy="1156097"/>
            </a:xfrm>
            <a:custGeom>
              <a:avLst/>
              <a:gdLst/>
              <a:ahLst/>
              <a:cxnLst/>
              <a:rect l="l" t="t" r="r" b="b"/>
              <a:pathLst>
                <a:path w="10205243" h="1156097">
                  <a:moveTo>
                    <a:pt x="0" y="0"/>
                  </a:moveTo>
                  <a:lnTo>
                    <a:pt x="10205243" y="0"/>
                  </a:lnTo>
                  <a:lnTo>
                    <a:pt x="10205243" y="1156097"/>
                  </a:lnTo>
                  <a:lnTo>
                    <a:pt x="0" y="1156097"/>
                  </a:lnTo>
                  <a:close/>
                </a:path>
              </a:pathLst>
            </a:custGeom>
            <a:solidFill>
              <a:srgbClr val="000000">
                <a:alpha val="0"/>
              </a:srgbClr>
            </a:solidFill>
          </p:spPr>
        </p:sp>
        <p:sp>
          <p:nvSpPr>
            <p:cNvPr id="45" name="TextBox 45"/>
            <p:cNvSpPr txBox="1"/>
            <p:nvPr/>
          </p:nvSpPr>
          <p:spPr>
            <a:xfrm>
              <a:off x="0" y="-85725"/>
              <a:ext cx="10205243" cy="1241822"/>
            </a:xfrm>
            <a:prstGeom prst="rect">
              <a:avLst/>
            </a:prstGeom>
          </p:spPr>
          <p:txBody>
            <a:bodyPr lIns="0" tIns="0" rIns="0" bIns="0" rtlCol="0" anchor="t"/>
            <a:lstStyle/>
            <a:p>
              <a:pPr algn="l">
                <a:lnSpc>
                  <a:spcPts val="3374"/>
                </a:lnSpc>
              </a:pPr>
              <a:r>
                <a:rPr lang="en-US" sz="2125">
                  <a:solidFill>
                    <a:srgbClr val="746558"/>
                  </a:solidFill>
                  <a:latin typeface="Arimo"/>
                  <a:ea typeface="Arimo"/>
                  <a:cs typeface="Arimo"/>
                  <a:sym typeface="Arimo"/>
                </a:rPr>
                <a:t>Address socioeconomic disparities. Ensure access to quality healthcare for all.</a:t>
              </a:r>
            </a:p>
          </p:txBody>
        </p:sp>
      </p:grpSp>
      <p:grpSp>
        <p:nvGrpSpPr>
          <p:cNvPr id="46" name="Group 46"/>
          <p:cNvGrpSpPr/>
          <p:nvPr/>
        </p:nvGrpSpPr>
        <p:grpSpPr>
          <a:xfrm>
            <a:off x="948332" y="9107686"/>
            <a:ext cx="16391335" cy="433536"/>
            <a:chOff x="0" y="0"/>
            <a:chExt cx="21855113" cy="578048"/>
          </a:xfrm>
        </p:grpSpPr>
        <p:sp>
          <p:nvSpPr>
            <p:cNvPr id="47" name="Freeform 47"/>
            <p:cNvSpPr/>
            <p:nvPr/>
          </p:nvSpPr>
          <p:spPr>
            <a:xfrm>
              <a:off x="0" y="0"/>
              <a:ext cx="21855114" cy="578048"/>
            </a:xfrm>
            <a:custGeom>
              <a:avLst/>
              <a:gdLst/>
              <a:ahLst/>
              <a:cxnLst/>
              <a:rect l="l" t="t" r="r" b="b"/>
              <a:pathLst>
                <a:path w="21855114" h="578048">
                  <a:moveTo>
                    <a:pt x="0" y="0"/>
                  </a:moveTo>
                  <a:lnTo>
                    <a:pt x="21855114" y="0"/>
                  </a:lnTo>
                  <a:lnTo>
                    <a:pt x="21855114" y="578048"/>
                  </a:lnTo>
                  <a:lnTo>
                    <a:pt x="0" y="578048"/>
                  </a:lnTo>
                  <a:close/>
                </a:path>
              </a:pathLst>
            </a:custGeom>
            <a:solidFill>
              <a:srgbClr val="000000">
                <a:alpha val="0"/>
              </a:srgbClr>
            </a:solidFill>
          </p:spPr>
        </p:sp>
        <p:sp>
          <p:nvSpPr>
            <p:cNvPr id="48" name="TextBox 48"/>
            <p:cNvSpPr txBox="1"/>
            <p:nvPr/>
          </p:nvSpPr>
          <p:spPr>
            <a:xfrm>
              <a:off x="0" y="-85725"/>
              <a:ext cx="21855113" cy="663773"/>
            </a:xfrm>
            <a:prstGeom prst="rect">
              <a:avLst/>
            </a:prstGeom>
          </p:spPr>
          <p:txBody>
            <a:bodyPr lIns="0" tIns="0" rIns="0" bIns="0" rtlCol="0" anchor="t"/>
            <a:lstStyle/>
            <a:p>
              <a:pPr algn="l">
                <a:lnSpc>
                  <a:spcPts val="3374"/>
                </a:lnSpc>
              </a:pPr>
              <a:r>
                <a:rPr lang="en-US" sz="2125">
                  <a:solidFill>
                    <a:srgbClr val="746558"/>
                  </a:solidFill>
                  <a:latin typeface="Arimo"/>
                  <a:ea typeface="Arimo"/>
                  <a:cs typeface="Arimo"/>
                  <a:sym typeface="Arimo"/>
                </a:rPr>
                <a:t>Continued efforts are needed to improve life expectancy and reduce MMR in India. This requires a multi-faceted approach.</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1256025" y="252707"/>
            <a:ext cx="17302842" cy="9847812"/>
            <a:chOff x="0" y="0"/>
            <a:chExt cx="24384000" cy="13878012"/>
          </a:xfrm>
        </p:grpSpPr>
        <p:sp>
          <p:nvSpPr>
            <p:cNvPr id="5" name="Freeform 5"/>
            <p:cNvSpPr/>
            <p:nvPr/>
          </p:nvSpPr>
          <p:spPr>
            <a:xfrm>
              <a:off x="0" y="0"/>
              <a:ext cx="24384000" cy="13878012"/>
            </a:xfrm>
            <a:custGeom>
              <a:avLst/>
              <a:gdLst/>
              <a:ahLst/>
              <a:cxnLst/>
              <a:rect l="l" t="t" r="r" b="b"/>
              <a:pathLst>
                <a:path w="24384000" h="13878012">
                  <a:moveTo>
                    <a:pt x="0" y="0"/>
                  </a:moveTo>
                  <a:lnTo>
                    <a:pt x="24384000" y="0"/>
                  </a:lnTo>
                  <a:lnTo>
                    <a:pt x="24384000" y="13878012"/>
                  </a:lnTo>
                  <a:lnTo>
                    <a:pt x="0" y="13878012"/>
                  </a:lnTo>
                  <a:close/>
                </a:path>
              </a:pathLst>
            </a:custGeom>
            <a:solidFill>
              <a:srgbClr val="F9F6F0"/>
            </a:solidFill>
          </p:spPr>
        </p:sp>
      </p:grpSp>
      <p:grpSp>
        <p:nvGrpSpPr>
          <p:cNvPr id="6" name="Group 6"/>
          <p:cNvGrpSpPr/>
          <p:nvPr/>
        </p:nvGrpSpPr>
        <p:grpSpPr>
          <a:xfrm>
            <a:off x="1784196" y="584121"/>
            <a:ext cx="16391335" cy="1693664"/>
            <a:chOff x="0" y="0"/>
            <a:chExt cx="21855113" cy="2258218"/>
          </a:xfrm>
        </p:grpSpPr>
        <p:sp>
          <p:nvSpPr>
            <p:cNvPr id="7" name="Freeform 7"/>
            <p:cNvSpPr/>
            <p:nvPr/>
          </p:nvSpPr>
          <p:spPr>
            <a:xfrm>
              <a:off x="0" y="0"/>
              <a:ext cx="21855114" cy="2258218"/>
            </a:xfrm>
            <a:custGeom>
              <a:avLst/>
              <a:gdLst/>
              <a:ahLst/>
              <a:cxnLst/>
              <a:rect l="l" t="t" r="r" b="b"/>
              <a:pathLst>
                <a:path w="21855114" h="2258218">
                  <a:moveTo>
                    <a:pt x="0" y="0"/>
                  </a:moveTo>
                  <a:lnTo>
                    <a:pt x="21855114" y="0"/>
                  </a:lnTo>
                  <a:lnTo>
                    <a:pt x="21855114" y="2258218"/>
                  </a:lnTo>
                  <a:lnTo>
                    <a:pt x="0" y="2258218"/>
                  </a:lnTo>
                  <a:close/>
                </a:path>
              </a:pathLst>
            </a:custGeom>
            <a:solidFill>
              <a:srgbClr val="000000">
                <a:alpha val="0"/>
              </a:srgbClr>
            </a:solidFill>
          </p:spPr>
        </p:sp>
        <p:sp>
          <p:nvSpPr>
            <p:cNvPr id="8" name="TextBox 8"/>
            <p:cNvSpPr txBox="1"/>
            <p:nvPr/>
          </p:nvSpPr>
          <p:spPr>
            <a:xfrm>
              <a:off x="0" y="-47625"/>
              <a:ext cx="21855113" cy="2305843"/>
            </a:xfrm>
            <a:prstGeom prst="rect">
              <a:avLst/>
            </a:prstGeom>
          </p:spPr>
          <p:txBody>
            <a:bodyPr lIns="0" tIns="0" rIns="0" bIns="0" rtlCol="0" anchor="t"/>
            <a:lstStyle/>
            <a:p>
              <a:pPr algn="l">
                <a:lnSpc>
                  <a:spcPts val="6625"/>
                </a:lnSpc>
              </a:pPr>
              <a:r>
                <a:rPr lang="en-US" sz="5312" b="1">
                  <a:solidFill>
                    <a:srgbClr val="484237"/>
                  </a:solidFill>
                  <a:latin typeface="Arimo Bold"/>
                  <a:ea typeface="Arimo Bold"/>
                  <a:cs typeface="Arimo Bold"/>
                  <a:sym typeface="Arimo Bold"/>
                </a:rPr>
                <a:t>Bibliography</a:t>
              </a:r>
            </a:p>
          </p:txBody>
        </p:sp>
      </p:grpSp>
      <p:sp>
        <p:nvSpPr>
          <p:cNvPr id="9" name="TextBox 9"/>
          <p:cNvSpPr txBox="1"/>
          <p:nvPr/>
        </p:nvSpPr>
        <p:spPr>
          <a:xfrm>
            <a:off x="1028700" y="2390728"/>
            <a:ext cx="17259300" cy="5981065"/>
          </a:xfrm>
          <a:prstGeom prst="rect">
            <a:avLst/>
          </a:prstGeom>
        </p:spPr>
        <p:txBody>
          <a:bodyPr lIns="0" tIns="0" rIns="0" bIns="0" rtlCol="0" anchor="t">
            <a:spAutoFit/>
          </a:bodyPr>
          <a:lstStyle/>
          <a:p>
            <a:pPr marL="734059" lvl="1" indent="-367030" algn="just">
              <a:lnSpc>
                <a:spcPts val="4759"/>
              </a:lnSpc>
              <a:buAutoNum type="arabicPeriod"/>
            </a:pPr>
            <a:r>
              <a:rPr lang="en-US" sz="3399" i="1">
                <a:solidFill>
                  <a:srgbClr val="746558"/>
                </a:solidFill>
                <a:latin typeface="Canva Sans Italics"/>
                <a:ea typeface="Canva Sans Italics"/>
                <a:cs typeface="Canva Sans Italics"/>
                <a:sym typeface="Canva Sans Italics"/>
              </a:rPr>
              <a:t>https://www.rbi.org.in/scripts/AnnualPublications.aspx?head=Handbook+of+Statistics+on+Indian+States</a:t>
            </a:r>
            <a:r>
              <a:rPr lang="en-US" sz="3399">
                <a:solidFill>
                  <a:srgbClr val="746558"/>
                </a:solidFill>
                <a:latin typeface="Canva Sans"/>
                <a:ea typeface="Canva Sans"/>
                <a:cs typeface="Canva Sans"/>
                <a:sym typeface="Canva Sans"/>
              </a:rPr>
              <a:t> -RBI Website</a:t>
            </a:r>
          </a:p>
          <a:p>
            <a:pPr marL="734059" lvl="1" indent="-367030" algn="just">
              <a:lnSpc>
                <a:spcPts val="4759"/>
              </a:lnSpc>
              <a:buAutoNum type="arabicPeriod"/>
            </a:pPr>
            <a:r>
              <a:rPr lang="en-US" sz="3399">
                <a:solidFill>
                  <a:srgbClr val="746558"/>
                </a:solidFill>
                <a:latin typeface="Canva Sans"/>
                <a:ea typeface="Canva Sans"/>
                <a:cs typeface="Canva Sans"/>
                <a:sym typeface="Canva Sans"/>
              </a:rPr>
              <a:t>The Methods and Materials of Demography Henry S. Shryock Jacob S. Siegel and Associates</a:t>
            </a:r>
          </a:p>
          <a:p>
            <a:pPr marL="734059" lvl="1" indent="-367030" algn="just">
              <a:lnSpc>
                <a:spcPts val="4759"/>
              </a:lnSpc>
              <a:buAutoNum type="arabicPeriod"/>
            </a:pPr>
            <a:r>
              <a:rPr lang="en-US" sz="3399" i="1">
                <a:solidFill>
                  <a:srgbClr val="746558"/>
                </a:solidFill>
                <a:latin typeface="Canva Sans Italics"/>
                <a:ea typeface="Canva Sans Italics"/>
                <a:cs typeface="Canva Sans Italics"/>
                <a:sym typeface="Canva Sans Italics"/>
              </a:rPr>
              <a:t>https://outreach-international.org/blog/poverty-in-india/ </a:t>
            </a:r>
            <a:r>
              <a:rPr lang="en-US" sz="3399">
                <a:solidFill>
                  <a:srgbClr val="746558"/>
                </a:solidFill>
                <a:latin typeface="Canva Sans"/>
                <a:ea typeface="Canva Sans"/>
                <a:cs typeface="Canva Sans"/>
                <a:sym typeface="Canva Sans"/>
              </a:rPr>
              <a:t>- Outreach International</a:t>
            </a:r>
          </a:p>
          <a:p>
            <a:pPr marL="734059" lvl="1" indent="-367030" algn="just">
              <a:lnSpc>
                <a:spcPts val="4759"/>
              </a:lnSpc>
              <a:buAutoNum type="arabicPeriod"/>
            </a:pPr>
            <a:r>
              <a:rPr lang="en-US" sz="3399" i="1">
                <a:solidFill>
                  <a:srgbClr val="746558"/>
                </a:solidFill>
                <a:latin typeface="Canva Sans Italics"/>
                <a:ea typeface="Canva Sans Italics"/>
                <a:cs typeface="Canva Sans Italics"/>
                <a:sym typeface="Canva Sans Italics"/>
              </a:rPr>
              <a:t>https://www.sciencedirect.com/science/article/pii/S0190740920321460</a:t>
            </a:r>
            <a:r>
              <a:rPr lang="en-US" sz="3399">
                <a:solidFill>
                  <a:srgbClr val="746558"/>
                </a:solidFill>
                <a:latin typeface="Canva Sans"/>
                <a:ea typeface="Canva Sans"/>
                <a:cs typeface="Canva Sans"/>
                <a:sym typeface="Canva Sans"/>
              </a:rPr>
              <a:t> - ScienceDirect</a:t>
            </a:r>
          </a:p>
          <a:p>
            <a:pPr algn="just">
              <a:lnSpc>
                <a:spcPts val="4759"/>
              </a:lnSpc>
            </a:pPr>
            <a:endParaRPr/>
          </a:p>
          <a:p>
            <a:pPr algn="just">
              <a:lnSpc>
                <a:spcPts val="4759"/>
              </a:lnSpc>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54977" y="3748035"/>
            <a:ext cx="11627497" cy="2514704"/>
          </a:xfrm>
          <a:prstGeom prst="rect">
            <a:avLst/>
          </a:prstGeom>
        </p:spPr>
        <p:txBody>
          <a:bodyPr lIns="0" tIns="0" rIns="0" bIns="0" rtlCol="0" anchor="t">
            <a:spAutoFit/>
          </a:bodyPr>
          <a:lstStyle/>
          <a:p>
            <a:pPr algn="ctr">
              <a:lnSpc>
                <a:spcPts val="20573"/>
              </a:lnSpc>
            </a:pPr>
            <a:r>
              <a:rPr lang="en-US" sz="14695">
                <a:solidFill>
                  <a:srgbClr val="746558"/>
                </a:solidFill>
                <a:latin typeface="Alatsi"/>
                <a:ea typeface="Alatsi"/>
                <a:cs typeface="Alatsi"/>
                <a:sym typeface="Alatsi"/>
              </a:rPr>
              <a:t>THANK </a:t>
            </a:r>
            <a:r>
              <a:rPr lang="en-US" sz="14695" smtClean="0">
                <a:solidFill>
                  <a:srgbClr val="746558"/>
                </a:solidFill>
                <a:latin typeface="Alatsi"/>
                <a:ea typeface="Alatsi"/>
                <a:cs typeface="Alatsi"/>
                <a:sym typeface="Alatsi"/>
              </a:rPr>
              <a:t>YOU!</a:t>
            </a:r>
            <a:endParaRPr lang="en-US" sz="14695" dirty="0">
              <a:solidFill>
                <a:srgbClr val="746558"/>
              </a:solidFill>
              <a:latin typeface="Alatsi"/>
              <a:ea typeface="Alatsi"/>
              <a:cs typeface="Alatsi"/>
              <a:sym typeface="Alatsi"/>
            </a:endParaRPr>
          </a:p>
        </p:txBody>
      </p:sp>
      <p:grpSp>
        <p:nvGrpSpPr>
          <p:cNvPr id="3" name="Group 3"/>
          <p:cNvGrpSpPr/>
          <p:nvPr/>
        </p:nvGrpSpPr>
        <p:grpSpPr>
          <a:xfrm>
            <a:off x="-31071" y="0"/>
            <a:ext cx="4239083" cy="10287000"/>
            <a:chOff x="0" y="0"/>
            <a:chExt cx="5652111" cy="13716000"/>
          </a:xfrm>
        </p:grpSpPr>
        <p:grpSp>
          <p:nvGrpSpPr>
            <p:cNvPr id="4" name="Group 4"/>
            <p:cNvGrpSpPr/>
            <p:nvPr/>
          </p:nvGrpSpPr>
          <p:grpSpPr>
            <a:xfrm>
              <a:off x="2826056" y="0"/>
              <a:ext cx="2826056" cy="13716000"/>
              <a:chOff x="0" y="0"/>
              <a:chExt cx="558233" cy="2709333"/>
            </a:xfrm>
          </p:grpSpPr>
          <p:sp>
            <p:nvSpPr>
              <p:cNvPr id="5" name="Freeform 5"/>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6" name="TextBox 6"/>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13028" y="0"/>
              <a:ext cx="2826056" cy="13716000"/>
              <a:chOff x="0" y="0"/>
              <a:chExt cx="558233" cy="2709333"/>
            </a:xfrm>
          </p:grpSpPr>
          <p:sp>
            <p:nvSpPr>
              <p:cNvPr id="8" name="Freeform 8"/>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9" name="TextBox 9"/>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2826056" cy="13716000"/>
              <a:chOff x="0" y="0"/>
              <a:chExt cx="558233" cy="2709333"/>
            </a:xfrm>
          </p:grpSpPr>
          <p:sp>
            <p:nvSpPr>
              <p:cNvPr id="11" name="Freeform 11"/>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2" name="TextBox 12"/>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3" name="Freeform 13"/>
          <p:cNvSpPr/>
          <p:nvPr/>
        </p:nvSpPr>
        <p:spPr>
          <a:xfrm>
            <a:off x="11215702"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4" name="Freeform 14"/>
          <p:cNvSpPr/>
          <p:nvPr/>
        </p:nvSpPr>
        <p:spPr>
          <a:xfrm>
            <a:off x="10287008" y="21427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1" y="9034598"/>
            <a:ext cx="6844665" cy="45719"/>
          </a:xfrm>
          <a:prstGeom prst="line">
            <a:avLst/>
          </a:prstGeom>
          <a:ln w="114300" cap="flat">
            <a:solidFill>
              <a:srgbClr val="9FC3D0"/>
            </a:solidFill>
            <a:prstDash val="solid"/>
            <a:headEnd type="none" w="sm" len="sm"/>
            <a:tailEnd type="none" w="sm" len="sm"/>
          </a:ln>
        </p:spPr>
      </p:sp>
      <p:sp>
        <p:nvSpPr>
          <p:cNvPr id="3" name="Freeform 3"/>
          <p:cNvSpPr/>
          <p:nvPr/>
        </p:nvSpPr>
        <p:spPr>
          <a:xfrm>
            <a:off x="12001520" y="664369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AutoShape 4"/>
          <p:cNvSpPr/>
          <p:nvPr/>
        </p:nvSpPr>
        <p:spPr>
          <a:xfrm>
            <a:off x="11430169" y="9061266"/>
            <a:ext cx="6857831" cy="45719"/>
          </a:xfrm>
          <a:prstGeom prst="line">
            <a:avLst/>
          </a:prstGeom>
          <a:ln w="114300" cap="flat">
            <a:solidFill>
              <a:srgbClr val="9FC3D0"/>
            </a:solidFill>
            <a:prstDash val="solid"/>
            <a:headEnd type="none" w="sm" len="sm"/>
            <a:tailEnd type="none" w="sm" len="sm"/>
          </a:ln>
        </p:spPr>
      </p:sp>
      <p:sp>
        <p:nvSpPr>
          <p:cNvPr id="5" name="TextBox 5"/>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746558"/>
                </a:solidFill>
                <a:latin typeface="Alatsi"/>
                <a:ea typeface="Alatsi"/>
                <a:cs typeface="Alatsi"/>
                <a:sym typeface="Alatsi"/>
              </a:rPr>
              <a:t>ABSTRACT</a:t>
            </a:r>
          </a:p>
        </p:txBody>
      </p:sp>
      <p:sp>
        <p:nvSpPr>
          <p:cNvPr id="6" name="Freeform 6"/>
          <p:cNvSpPr/>
          <p:nvPr/>
        </p:nvSpPr>
        <p:spPr>
          <a:xfrm>
            <a:off x="-2071766"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TextBox 7"/>
          <p:cNvSpPr txBox="1"/>
          <p:nvPr/>
        </p:nvSpPr>
        <p:spPr>
          <a:xfrm>
            <a:off x="1303068" y="3152140"/>
            <a:ext cx="15489499" cy="4573270"/>
          </a:xfrm>
          <a:prstGeom prst="rect">
            <a:avLst/>
          </a:prstGeom>
        </p:spPr>
        <p:txBody>
          <a:bodyPr lIns="0" tIns="0" rIns="0" bIns="0" rtlCol="0" anchor="t">
            <a:spAutoFit/>
          </a:bodyPr>
          <a:lstStyle/>
          <a:p>
            <a:pPr algn="ctr">
              <a:lnSpc>
                <a:spcPts val="5179"/>
              </a:lnSpc>
              <a:spcBef>
                <a:spcPct val="0"/>
              </a:spcBef>
            </a:pPr>
            <a:r>
              <a:rPr lang="en-US" sz="3699">
                <a:solidFill>
                  <a:srgbClr val="746558"/>
                </a:solidFill>
                <a:latin typeface="Alatsi"/>
                <a:ea typeface="Alatsi"/>
                <a:cs typeface="Alatsi"/>
                <a:sym typeface="Alatsi"/>
              </a:rPr>
              <a:t>This study aims to:</a:t>
            </a:r>
          </a:p>
          <a:p>
            <a:pPr marL="798829" lvl="1" indent="-399415" algn="ctr">
              <a:lnSpc>
                <a:spcPts val="5179"/>
              </a:lnSpc>
              <a:spcBef>
                <a:spcPct val="0"/>
              </a:spcBef>
              <a:buAutoNum type="arabicPeriod"/>
            </a:pPr>
            <a:r>
              <a:rPr lang="en-US" sz="3699">
                <a:solidFill>
                  <a:srgbClr val="746558"/>
                </a:solidFill>
                <a:latin typeface="Alatsi"/>
                <a:ea typeface="Alatsi"/>
                <a:cs typeface="Alatsi"/>
                <a:sym typeface="Alatsi"/>
              </a:rPr>
              <a:t>Analyze the</a:t>
            </a:r>
            <a:r>
              <a:rPr lang="en-US" sz="3699" u="sng">
                <a:solidFill>
                  <a:srgbClr val="746558"/>
                </a:solidFill>
                <a:latin typeface="Alatsi"/>
                <a:ea typeface="Alatsi"/>
                <a:cs typeface="Alatsi"/>
                <a:sym typeface="Alatsi"/>
              </a:rPr>
              <a:t> relationship between maternal mortality with respect to life expectancy and Poverty Rate</a:t>
            </a:r>
            <a:r>
              <a:rPr lang="en-US" sz="3699">
                <a:solidFill>
                  <a:srgbClr val="746558"/>
                </a:solidFill>
                <a:latin typeface="Alatsi"/>
                <a:ea typeface="Alatsi"/>
                <a:cs typeface="Alatsi"/>
                <a:sym typeface="Alatsi"/>
              </a:rPr>
              <a:t> among various states in India.</a:t>
            </a:r>
          </a:p>
          <a:p>
            <a:pPr algn="ctr">
              <a:lnSpc>
                <a:spcPts val="5179"/>
              </a:lnSpc>
              <a:spcBef>
                <a:spcPct val="0"/>
              </a:spcBef>
            </a:pPr>
            <a:r>
              <a:rPr lang="en-US" sz="3699">
                <a:solidFill>
                  <a:srgbClr val="746558"/>
                </a:solidFill>
                <a:latin typeface="Alatsi"/>
                <a:ea typeface="Alatsi"/>
                <a:cs typeface="Alatsi"/>
                <a:sym typeface="Alatsi"/>
              </a:rPr>
              <a:t>2. Identify states with </a:t>
            </a:r>
            <a:r>
              <a:rPr lang="en-US" sz="3699" u="sng">
                <a:solidFill>
                  <a:srgbClr val="746558"/>
                </a:solidFill>
                <a:latin typeface="Alatsi"/>
                <a:ea typeface="Alatsi"/>
                <a:cs typeface="Alatsi"/>
                <a:sym typeface="Alatsi"/>
              </a:rPr>
              <a:t>high maternal mortality</a:t>
            </a:r>
            <a:r>
              <a:rPr lang="en-US" sz="3699">
                <a:solidFill>
                  <a:srgbClr val="746558"/>
                </a:solidFill>
                <a:latin typeface="Alatsi"/>
                <a:ea typeface="Alatsi"/>
                <a:cs typeface="Alatsi"/>
                <a:sym typeface="Alatsi"/>
              </a:rPr>
              <a:t> and lower life expectancy.</a:t>
            </a:r>
          </a:p>
          <a:p>
            <a:pPr algn="ctr">
              <a:lnSpc>
                <a:spcPts val="5179"/>
              </a:lnSpc>
              <a:spcBef>
                <a:spcPct val="0"/>
              </a:spcBef>
            </a:pPr>
            <a:r>
              <a:rPr lang="en-US" sz="3699">
                <a:solidFill>
                  <a:srgbClr val="746558"/>
                </a:solidFill>
                <a:latin typeface="Alatsi"/>
                <a:ea typeface="Alatsi"/>
                <a:cs typeface="Alatsi"/>
                <a:sym typeface="Alatsi"/>
              </a:rPr>
              <a:t>3. Explore other </a:t>
            </a:r>
            <a:r>
              <a:rPr lang="en-US" sz="3699" u="sng">
                <a:solidFill>
                  <a:srgbClr val="746558"/>
                </a:solidFill>
                <a:latin typeface="Alatsi"/>
                <a:ea typeface="Alatsi"/>
                <a:cs typeface="Alatsi"/>
                <a:sym typeface="Alatsi"/>
              </a:rPr>
              <a:t>contributing factors that affect MMR</a:t>
            </a:r>
            <a:r>
              <a:rPr lang="en-US" sz="3699">
                <a:solidFill>
                  <a:srgbClr val="746558"/>
                </a:solidFill>
                <a:latin typeface="Alatsi"/>
                <a:ea typeface="Alatsi"/>
                <a:cs typeface="Alatsi"/>
                <a:sym typeface="Alatsi"/>
              </a:rPr>
              <a:t>.</a:t>
            </a:r>
          </a:p>
          <a:p>
            <a:pPr algn="ctr">
              <a:lnSpc>
                <a:spcPts val="5179"/>
              </a:lnSpc>
              <a:spcBef>
                <a:spcPct val="0"/>
              </a:spcBef>
            </a:pPr>
            <a:r>
              <a:rPr lang="en-US" sz="3699">
                <a:solidFill>
                  <a:srgbClr val="746558"/>
                </a:solidFill>
                <a:latin typeface="Alatsi"/>
                <a:ea typeface="Alatsi"/>
                <a:cs typeface="Alatsi"/>
                <a:sym typeface="Alatsi"/>
              </a:rPr>
              <a:t>4. Provide </a:t>
            </a:r>
            <a:r>
              <a:rPr lang="en-US" sz="3699" u="sng">
                <a:solidFill>
                  <a:srgbClr val="746558"/>
                </a:solidFill>
                <a:latin typeface="Alatsi"/>
                <a:ea typeface="Alatsi"/>
                <a:cs typeface="Alatsi"/>
                <a:sym typeface="Alatsi"/>
              </a:rPr>
              <a:t>policy recommendations for improving maternal health</a:t>
            </a:r>
            <a:r>
              <a:rPr lang="en-US" sz="3699">
                <a:solidFill>
                  <a:srgbClr val="746558"/>
                </a:solidFill>
                <a:latin typeface="Alatsi"/>
                <a:ea typeface="Alatsi"/>
                <a:cs typeface="Alatsi"/>
                <a:sym typeface="Alatsi"/>
              </a:rPr>
              <a:t> and life expectancy.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Freeform 6" descr="preencoded.png"/>
          <p:cNvSpPr/>
          <p:nvPr/>
        </p:nvSpPr>
        <p:spPr>
          <a:xfrm>
            <a:off x="0" y="0"/>
            <a:ext cx="18288000" cy="3544044"/>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2"/>
            <a:stretch>
              <a:fillRect l="-10" r="-10"/>
            </a:stretch>
          </a:blipFill>
        </p:spPr>
      </p:sp>
      <p:grpSp>
        <p:nvGrpSpPr>
          <p:cNvPr id="7" name="Group 7"/>
          <p:cNvGrpSpPr/>
          <p:nvPr/>
        </p:nvGrpSpPr>
        <p:grpSpPr>
          <a:xfrm>
            <a:off x="992237" y="4443710"/>
            <a:ext cx="16303526" cy="2008667"/>
            <a:chOff x="0" y="0"/>
            <a:chExt cx="21738035" cy="2678223"/>
          </a:xfrm>
        </p:grpSpPr>
        <p:sp>
          <p:nvSpPr>
            <p:cNvPr id="8" name="Freeform 8"/>
            <p:cNvSpPr/>
            <p:nvPr/>
          </p:nvSpPr>
          <p:spPr>
            <a:xfrm>
              <a:off x="0" y="0"/>
              <a:ext cx="21738034" cy="2678223"/>
            </a:xfrm>
            <a:custGeom>
              <a:avLst/>
              <a:gdLst/>
              <a:ahLst/>
              <a:cxnLst/>
              <a:rect l="l" t="t" r="r" b="b"/>
              <a:pathLst>
                <a:path w="21738034" h="2678223">
                  <a:moveTo>
                    <a:pt x="0" y="0"/>
                  </a:moveTo>
                  <a:lnTo>
                    <a:pt x="21738034" y="0"/>
                  </a:lnTo>
                  <a:lnTo>
                    <a:pt x="21738034" y="2678223"/>
                  </a:lnTo>
                  <a:lnTo>
                    <a:pt x="0" y="2678223"/>
                  </a:lnTo>
                  <a:close/>
                </a:path>
              </a:pathLst>
            </a:custGeom>
            <a:solidFill>
              <a:srgbClr val="000000">
                <a:alpha val="0"/>
              </a:srgbClr>
            </a:solidFill>
          </p:spPr>
        </p:sp>
        <p:sp>
          <p:nvSpPr>
            <p:cNvPr id="9" name="TextBox 9"/>
            <p:cNvSpPr txBox="1"/>
            <p:nvPr/>
          </p:nvSpPr>
          <p:spPr>
            <a:xfrm>
              <a:off x="0" y="-57150"/>
              <a:ext cx="21738035" cy="2735373"/>
            </a:xfrm>
            <a:prstGeom prst="rect">
              <a:avLst/>
            </a:prstGeom>
          </p:spPr>
          <p:txBody>
            <a:bodyPr lIns="0" tIns="0" rIns="0" bIns="0" rtlCol="0" anchor="t"/>
            <a:lstStyle/>
            <a:p>
              <a:pPr algn="l">
                <a:lnSpc>
                  <a:spcPts val="6937"/>
                </a:lnSpc>
              </a:pPr>
              <a:r>
                <a:rPr lang="en-US" sz="5562" b="1">
                  <a:solidFill>
                    <a:srgbClr val="484237"/>
                  </a:solidFill>
                  <a:latin typeface="Arimo Bold"/>
                  <a:ea typeface="Arimo Bold"/>
                  <a:cs typeface="Arimo Bold"/>
                  <a:sym typeface="Arimo Bold"/>
                </a:rPr>
                <a:t>Defining Maternal Mortality Ratio (MMR): Measurement and Significance</a:t>
              </a:r>
            </a:p>
          </p:txBody>
        </p:sp>
      </p:grpSp>
      <p:grpSp>
        <p:nvGrpSpPr>
          <p:cNvPr id="10" name="Group 10"/>
          <p:cNvGrpSpPr/>
          <p:nvPr/>
        </p:nvGrpSpPr>
        <p:grpSpPr>
          <a:xfrm>
            <a:off x="992238" y="6959799"/>
            <a:ext cx="637878" cy="637877"/>
            <a:chOff x="0" y="0"/>
            <a:chExt cx="850503" cy="850503"/>
          </a:xfrm>
        </p:grpSpPr>
        <p:sp>
          <p:nvSpPr>
            <p:cNvPr id="11" name="Freeform 11"/>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EE8DD"/>
            </a:solidFill>
          </p:spPr>
        </p:sp>
      </p:grpSp>
      <p:grpSp>
        <p:nvGrpSpPr>
          <p:cNvPr id="12" name="Group 12"/>
          <p:cNvGrpSpPr/>
          <p:nvPr/>
        </p:nvGrpSpPr>
        <p:grpSpPr>
          <a:xfrm>
            <a:off x="1160746" y="7066061"/>
            <a:ext cx="250740" cy="531615"/>
            <a:chOff x="0" y="0"/>
            <a:chExt cx="267493" cy="567135"/>
          </a:xfrm>
        </p:grpSpPr>
        <p:sp>
          <p:nvSpPr>
            <p:cNvPr id="13" name="Freeform 13"/>
            <p:cNvSpPr/>
            <p:nvPr/>
          </p:nvSpPr>
          <p:spPr>
            <a:xfrm>
              <a:off x="0" y="0"/>
              <a:ext cx="267493" cy="567135"/>
            </a:xfrm>
            <a:custGeom>
              <a:avLst/>
              <a:gdLst/>
              <a:ahLst/>
              <a:cxnLst/>
              <a:rect l="l" t="t" r="r" b="b"/>
              <a:pathLst>
                <a:path w="267493" h="567135">
                  <a:moveTo>
                    <a:pt x="0" y="0"/>
                  </a:moveTo>
                  <a:lnTo>
                    <a:pt x="267493" y="0"/>
                  </a:lnTo>
                  <a:lnTo>
                    <a:pt x="267493" y="567135"/>
                  </a:lnTo>
                  <a:lnTo>
                    <a:pt x="0" y="567135"/>
                  </a:lnTo>
                  <a:close/>
                </a:path>
              </a:pathLst>
            </a:custGeom>
            <a:solidFill>
              <a:srgbClr val="000000">
                <a:alpha val="0"/>
              </a:srgbClr>
            </a:solidFill>
          </p:spPr>
        </p:sp>
        <p:sp>
          <p:nvSpPr>
            <p:cNvPr id="14" name="TextBox 14"/>
            <p:cNvSpPr txBox="1"/>
            <p:nvPr/>
          </p:nvSpPr>
          <p:spPr>
            <a:xfrm>
              <a:off x="0" y="38100"/>
              <a:ext cx="267493" cy="529035"/>
            </a:xfrm>
            <a:prstGeom prst="rect">
              <a:avLst/>
            </a:prstGeom>
          </p:spPr>
          <p:txBody>
            <a:bodyPr lIns="0" tIns="0" rIns="0" bIns="0" rtlCol="0" anchor="t"/>
            <a:lstStyle/>
            <a:p>
              <a:pPr algn="ctr">
                <a:lnSpc>
                  <a:spcPts val="3312"/>
                </a:lnSpc>
              </a:pPr>
              <a:r>
                <a:rPr lang="en-US" sz="3312" b="1">
                  <a:solidFill>
                    <a:srgbClr val="746558"/>
                  </a:solidFill>
                  <a:latin typeface="Arimo Bold"/>
                  <a:ea typeface="Arimo Bold"/>
                  <a:cs typeface="Arimo Bold"/>
                  <a:sym typeface="Arimo Bold"/>
                </a:rPr>
                <a:t>1</a:t>
              </a:r>
            </a:p>
          </p:txBody>
        </p:sp>
      </p:grpSp>
      <p:grpSp>
        <p:nvGrpSpPr>
          <p:cNvPr id="15" name="Group 15"/>
          <p:cNvGrpSpPr/>
          <p:nvPr/>
        </p:nvGrpSpPr>
        <p:grpSpPr>
          <a:xfrm>
            <a:off x="1913632" y="6959799"/>
            <a:ext cx="3544044" cy="442912"/>
            <a:chOff x="0" y="0"/>
            <a:chExt cx="4725392" cy="590550"/>
          </a:xfrm>
        </p:grpSpPr>
        <p:sp>
          <p:nvSpPr>
            <p:cNvPr id="16" name="Freeform 16"/>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7" name="TextBox 17"/>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746558"/>
                  </a:solidFill>
                  <a:latin typeface="Arimo Bold"/>
                  <a:ea typeface="Arimo Bold"/>
                  <a:cs typeface="Arimo Bold"/>
                  <a:sym typeface="Arimo Bold"/>
                </a:rPr>
                <a:t>Definition of MMR</a:t>
              </a:r>
            </a:p>
          </p:txBody>
        </p:sp>
      </p:grpSp>
      <p:grpSp>
        <p:nvGrpSpPr>
          <p:cNvPr id="18" name="Group 18"/>
          <p:cNvGrpSpPr/>
          <p:nvPr/>
        </p:nvGrpSpPr>
        <p:grpSpPr>
          <a:xfrm>
            <a:off x="1913632" y="7572821"/>
            <a:ext cx="4324052" cy="1814512"/>
            <a:chOff x="0" y="0"/>
            <a:chExt cx="5765403" cy="2419350"/>
          </a:xfrm>
        </p:grpSpPr>
        <p:sp>
          <p:nvSpPr>
            <p:cNvPr id="19" name="Freeform 19"/>
            <p:cNvSpPr/>
            <p:nvPr/>
          </p:nvSpPr>
          <p:spPr>
            <a:xfrm>
              <a:off x="0" y="0"/>
              <a:ext cx="5765404" cy="2419350"/>
            </a:xfrm>
            <a:custGeom>
              <a:avLst/>
              <a:gdLst/>
              <a:ahLst/>
              <a:cxnLst/>
              <a:rect l="l" t="t" r="r" b="b"/>
              <a:pathLst>
                <a:path w="5765404" h="2419350">
                  <a:moveTo>
                    <a:pt x="0" y="0"/>
                  </a:moveTo>
                  <a:lnTo>
                    <a:pt x="5765404" y="0"/>
                  </a:lnTo>
                  <a:lnTo>
                    <a:pt x="5765404" y="2419350"/>
                  </a:lnTo>
                  <a:lnTo>
                    <a:pt x="0" y="2419350"/>
                  </a:lnTo>
                  <a:close/>
                </a:path>
              </a:pathLst>
            </a:custGeom>
            <a:solidFill>
              <a:srgbClr val="000000">
                <a:alpha val="0"/>
              </a:srgbClr>
            </a:solidFill>
          </p:spPr>
        </p:sp>
        <p:sp>
          <p:nvSpPr>
            <p:cNvPr id="20" name="TextBox 20"/>
            <p:cNvSpPr txBox="1"/>
            <p:nvPr/>
          </p:nvSpPr>
          <p:spPr>
            <a:xfrm>
              <a:off x="0" y="-104775"/>
              <a:ext cx="5765403" cy="2524125"/>
            </a:xfrm>
            <a:prstGeom prst="rect">
              <a:avLst/>
            </a:prstGeom>
          </p:spPr>
          <p:txBody>
            <a:bodyPr lIns="0" tIns="0" rIns="0" bIns="0" rtlCol="0" anchor="t"/>
            <a:lstStyle/>
            <a:p>
              <a:pPr algn="l">
                <a:lnSpc>
                  <a:spcPts val="3562"/>
                </a:lnSpc>
              </a:pPr>
              <a:r>
                <a:rPr lang="en-US" sz="2187">
                  <a:solidFill>
                    <a:srgbClr val="746558"/>
                  </a:solidFill>
                  <a:latin typeface="Arimo"/>
                  <a:ea typeface="Arimo"/>
                  <a:cs typeface="Arimo"/>
                  <a:sym typeface="Arimo"/>
                </a:rPr>
                <a:t>MMR is the number of maternal deaths per 100,000 live births. Deaths occur due to pregnancy or its management.</a:t>
              </a:r>
            </a:p>
          </p:txBody>
        </p:sp>
      </p:grpSp>
      <p:grpSp>
        <p:nvGrpSpPr>
          <p:cNvPr id="21" name="Group 21"/>
          <p:cNvGrpSpPr/>
          <p:nvPr/>
        </p:nvGrpSpPr>
        <p:grpSpPr>
          <a:xfrm>
            <a:off x="6521202" y="6959799"/>
            <a:ext cx="637878" cy="637877"/>
            <a:chOff x="0" y="0"/>
            <a:chExt cx="850503" cy="850503"/>
          </a:xfrm>
        </p:grpSpPr>
        <p:sp>
          <p:nvSpPr>
            <p:cNvPr id="22" name="Freeform 22"/>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EE8DD"/>
            </a:solidFill>
          </p:spPr>
        </p:sp>
      </p:grpSp>
      <p:grpSp>
        <p:nvGrpSpPr>
          <p:cNvPr id="23" name="Group 23"/>
          <p:cNvGrpSpPr/>
          <p:nvPr/>
        </p:nvGrpSpPr>
        <p:grpSpPr>
          <a:xfrm>
            <a:off x="6646857" y="7066061"/>
            <a:ext cx="322168" cy="531615"/>
            <a:chOff x="0" y="0"/>
            <a:chExt cx="343693" cy="567135"/>
          </a:xfrm>
        </p:grpSpPr>
        <p:sp>
          <p:nvSpPr>
            <p:cNvPr id="24" name="Freeform 24"/>
            <p:cNvSpPr/>
            <p:nvPr/>
          </p:nvSpPr>
          <p:spPr>
            <a:xfrm>
              <a:off x="0" y="0"/>
              <a:ext cx="343693" cy="567135"/>
            </a:xfrm>
            <a:custGeom>
              <a:avLst/>
              <a:gdLst/>
              <a:ahLst/>
              <a:cxnLst/>
              <a:rect l="l" t="t" r="r" b="b"/>
              <a:pathLst>
                <a:path w="343693" h="567135">
                  <a:moveTo>
                    <a:pt x="0" y="0"/>
                  </a:moveTo>
                  <a:lnTo>
                    <a:pt x="343693" y="0"/>
                  </a:lnTo>
                  <a:lnTo>
                    <a:pt x="343693" y="567135"/>
                  </a:lnTo>
                  <a:lnTo>
                    <a:pt x="0" y="567135"/>
                  </a:lnTo>
                  <a:close/>
                </a:path>
              </a:pathLst>
            </a:custGeom>
            <a:solidFill>
              <a:srgbClr val="000000">
                <a:alpha val="0"/>
              </a:srgbClr>
            </a:solidFill>
          </p:spPr>
        </p:sp>
        <p:sp>
          <p:nvSpPr>
            <p:cNvPr id="25" name="TextBox 25"/>
            <p:cNvSpPr txBox="1"/>
            <p:nvPr/>
          </p:nvSpPr>
          <p:spPr>
            <a:xfrm>
              <a:off x="0" y="38100"/>
              <a:ext cx="343693" cy="529035"/>
            </a:xfrm>
            <a:prstGeom prst="rect">
              <a:avLst/>
            </a:prstGeom>
          </p:spPr>
          <p:txBody>
            <a:bodyPr lIns="0" tIns="0" rIns="0" bIns="0" rtlCol="0" anchor="t"/>
            <a:lstStyle/>
            <a:p>
              <a:pPr algn="ctr">
                <a:lnSpc>
                  <a:spcPts val="3312"/>
                </a:lnSpc>
              </a:pPr>
              <a:r>
                <a:rPr lang="en-US" sz="3312" b="1">
                  <a:solidFill>
                    <a:srgbClr val="746558"/>
                  </a:solidFill>
                  <a:latin typeface="Arimo Bold"/>
                  <a:ea typeface="Arimo Bold"/>
                  <a:cs typeface="Arimo Bold"/>
                  <a:sym typeface="Arimo Bold"/>
                </a:rPr>
                <a:t>2</a:t>
              </a:r>
            </a:p>
          </p:txBody>
        </p:sp>
      </p:grpSp>
      <p:grpSp>
        <p:nvGrpSpPr>
          <p:cNvPr id="26" name="Group 26"/>
          <p:cNvGrpSpPr/>
          <p:nvPr/>
        </p:nvGrpSpPr>
        <p:grpSpPr>
          <a:xfrm>
            <a:off x="7442598" y="6959799"/>
            <a:ext cx="3544044" cy="442912"/>
            <a:chOff x="0" y="0"/>
            <a:chExt cx="4725392" cy="590550"/>
          </a:xfrm>
        </p:grpSpPr>
        <p:sp>
          <p:nvSpPr>
            <p:cNvPr id="27" name="Freeform 27"/>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8" name="TextBox 28"/>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746558"/>
                  </a:solidFill>
                  <a:latin typeface="Arimo Bold"/>
                  <a:ea typeface="Arimo Bold"/>
                  <a:cs typeface="Arimo Bold"/>
                  <a:sym typeface="Arimo Bold"/>
                </a:rPr>
                <a:t>Calculation</a:t>
              </a:r>
            </a:p>
          </p:txBody>
        </p:sp>
      </p:grpSp>
      <p:grpSp>
        <p:nvGrpSpPr>
          <p:cNvPr id="29" name="Group 29"/>
          <p:cNvGrpSpPr/>
          <p:nvPr/>
        </p:nvGrpSpPr>
        <p:grpSpPr>
          <a:xfrm>
            <a:off x="7442598" y="7572821"/>
            <a:ext cx="4324052" cy="1814512"/>
            <a:chOff x="0" y="0"/>
            <a:chExt cx="5765403" cy="2419350"/>
          </a:xfrm>
        </p:grpSpPr>
        <p:sp>
          <p:nvSpPr>
            <p:cNvPr id="30" name="Freeform 30"/>
            <p:cNvSpPr/>
            <p:nvPr/>
          </p:nvSpPr>
          <p:spPr>
            <a:xfrm>
              <a:off x="0" y="0"/>
              <a:ext cx="5765404" cy="2419350"/>
            </a:xfrm>
            <a:custGeom>
              <a:avLst/>
              <a:gdLst/>
              <a:ahLst/>
              <a:cxnLst/>
              <a:rect l="l" t="t" r="r" b="b"/>
              <a:pathLst>
                <a:path w="5765404" h="2419350">
                  <a:moveTo>
                    <a:pt x="0" y="0"/>
                  </a:moveTo>
                  <a:lnTo>
                    <a:pt x="5765404" y="0"/>
                  </a:lnTo>
                  <a:lnTo>
                    <a:pt x="5765404" y="2419350"/>
                  </a:lnTo>
                  <a:lnTo>
                    <a:pt x="0" y="2419350"/>
                  </a:lnTo>
                  <a:close/>
                </a:path>
              </a:pathLst>
            </a:custGeom>
            <a:solidFill>
              <a:srgbClr val="000000">
                <a:alpha val="0"/>
              </a:srgbClr>
            </a:solidFill>
          </p:spPr>
        </p:sp>
        <p:sp>
          <p:nvSpPr>
            <p:cNvPr id="31" name="TextBox 31"/>
            <p:cNvSpPr txBox="1"/>
            <p:nvPr/>
          </p:nvSpPr>
          <p:spPr>
            <a:xfrm>
              <a:off x="0" y="-104775"/>
              <a:ext cx="5765403" cy="2524125"/>
            </a:xfrm>
            <a:prstGeom prst="rect">
              <a:avLst/>
            </a:prstGeom>
          </p:spPr>
          <p:txBody>
            <a:bodyPr lIns="0" tIns="0" rIns="0" bIns="0" rtlCol="0" anchor="t"/>
            <a:lstStyle/>
            <a:p>
              <a:pPr algn="l">
                <a:lnSpc>
                  <a:spcPts val="3562"/>
                </a:lnSpc>
              </a:pPr>
              <a:r>
                <a:rPr lang="en-US" sz="2187">
                  <a:solidFill>
                    <a:srgbClr val="746558"/>
                  </a:solidFill>
                  <a:latin typeface="Arimo"/>
                  <a:ea typeface="Arimo"/>
                  <a:cs typeface="Arimo"/>
                  <a:sym typeface="Arimo"/>
                </a:rPr>
                <a:t>The MMR is calculated by dividing maternal deaths by total live births. The result is then multiplied by 100,000.</a:t>
              </a:r>
            </a:p>
          </p:txBody>
        </p:sp>
      </p:grpSp>
      <p:grpSp>
        <p:nvGrpSpPr>
          <p:cNvPr id="32" name="Group 32"/>
          <p:cNvGrpSpPr/>
          <p:nvPr/>
        </p:nvGrpSpPr>
        <p:grpSpPr>
          <a:xfrm>
            <a:off x="12050166" y="6959799"/>
            <a:ext cx="637877" cy="637877"/>
            <a:chOff x="0" y="0"/>
            <a:chExt cx="850503" cy="850503"/>
          </a:xfrm>
        </p:grpSpPr>
        <p:sp>
          <p:nvSpPr>
            <p:cNvPr id="33" name="Freeform 33"/>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EE8DD"/>
            </a:solidFill>
          </p:spPr>
        </p:sp>
      </p:grpSp>
      <p:grpSp>
        <p:nvGrpSpPr>
          <p:cNvPr id="34" name="Group 34"/>
          <p:cNvGrpSpPr/>
          <p:nvPr/>
        </p:nvGrpSpPr>
        <p:grpSpPr>
          <a:xfrm>
            <a:off x="12176225" y="7066061"/>
            <a:ext cx="321022" cy="532800"/>
            <a:chOff x="0" y="0"/>
            <a:chExt cx="341710" cy="567135"/>
          </a:xfrm>
        </p:grpSpPr>
        <p:sp>
          <p:nvSpPr>
            <p:cNvPr id="35" name="Freeform 35"/>
            <p:cNvSpPr/>
            <p:nvPr/>
          </p:nvSpPr>
          <p:spPr>
            <a:xfrm>
              <a:off x="0" y="0"/>
              <a:ext cx="341710" cy="567135"/>
            </a:xfrm>
            <a:custGeom>
              <a:avLst/>
              <a:gdLst/>
              <a:ahLst/>
              <a:cxnLst/>
              <a:rect l="l" t="t" r="r" b="b"/>
              <a:pathLst>
                <a:path w="341710" h="567135">
                  <a:moveTo>
                    <a:pt x="0" y="0"/>
                  </a:moveTo>
                  <a:lnTo>
                    <a:pt x="341710" y="0"/>
                  </a:lnTo>
                  <a:lnTo>
                    <a:pt x="341710" y="567135"/>
                  </a:lnTo>
                  <a:lnTo>
                    <a:pt x="0" y="567135"/>
                  </a:lnTo>
                  <a:close/>
                </a:path>
              </a:pathLst>
            </a:custGeom>
            <a:solidFill>
              <a:srgbClr val="000000">
                <a:alpha val="0"/>
              </a:srgbClr>
            </a:solidFill>
          </p:spPr>
        </p:sp>
        <p:sp>
          <p:nvSpPr>
            <p:cNvPr id="36" name="TextBox 36"/>
            <p:cNvSpPr txBox="1"/>
            <p:nvPr/>
          </p:nvSpPr>
          <p:spPr>
            <a:xfrm>
              <a:off x="0" y="38100"/>
              <a:ext cx="341710" cy="529035"/>
            </a:xfrm>
            <a:prstGeom prst="rect">
              <a:avLst/>
            </a:prstGeom>
          </p:spPr>
          <p:txBody>
            <a:bodyPr lIns="0" tIns="0" rIns="0" bIns="0" rtlCol="0" anchor="t"/>
            <a:lstStyle/>
            <a:p>
              <a:pPr algn="ctr">
                <a:lnSpc>
                  <a:spcPts val="3312"/>
                </a:lnSpc>
              </a:pPr>
              <a:r>
                <a:rPr lang="en-US" sz="3312" b="1">
                  <a:solidFill>
                    <a:srgbClr val="746558"/>
                  </a:solidFill>
                  <a:latin typeface="Arimo Bold"/>
                  <a:ea typeface="Arimo Bold"/>
                  <a:cs typeface="Arimo Bold"/>
                  <a:sym typeface="Arimo Bold"/>
                </a:rPr>
                <a:t>3</a:t>
              </a:r>
            </a:p>
          </p:txBody>
        </p:sp>
      </p:grpSp>
      <p:grpSp>
        <p:nvGrpSpPr>
          <p:cNvPr id="37" name="Group 37"/>
          <p:cNvGrpSpPr/>
          <p:nvPr/>
        </p:nvGrpSpPr>
        <p:grpSpPr>
          <a:xfrm>
            <a:off x="12971561" y="6959799"/>
            <a:ext cx="3626793" cy="442912"/>
            <a:chOff x="0" y="0"/>
            <a:chExt cx="4835723" cy="590550"/>
          </a:xfrm>
        </p:grpSpPr>
        <p:sp>
          <p:nvSpPr>
            <p:cNvPr id="38" name="Freeform 38"/>
            <p:cNvSpPr/>
            <p:nvPr/>
          </p:nvSpPr>
          <p:spPr>
            <a:xfrm>
              <a:off x="0" y="0"/>
              <a:ext cx="4835723" cy="590550"/>
            </a:xfrm>
            <a:custGeom>
              <a:avLst/>
              <a:gdLst/>
              <a:ahLst/>
              <a:cxnLst/>
              <a:rect l="l" t="t" r="r" b="b"/>
              <a:pathLst>
                <a:path w="4835723" h="590550">
                  <a:moveTo>
                    <a:pt x="0" y="0"/>
                  </a:moveTo>
                  <a:lnTo>
                    <a:pt x="4835723" y="0"/>
                  </a:lnTo>
                  <a:lnTo>
                    <a:pt x="4835723" y="590550"/>
                  </a:lnTo>
                  <a:lnTo>
                    <a:pt x="0" y="590550"/>
                  </a:lnTo>
                  <a:close/>
                </a:path>
              </a:pathLst>
            </a:custGeom>
            <a:solidFill>
              <a:srgbClr val="000000">
                <a:alpha val="0"/>
              </a:srgbClr>
            </a:solidFill>
          </p:spPr>
        </p:sp>
        <p:sp>
          <p:nvSpPr>
            <p:cNvPr id="39" name="TextBox 39"/>
            <p:cNvSpPr txBox="1"/>
            <p:nvPr/>
          </p:nvSpPr>
          <p:spPr>
            <a:xfrm>
              <a:off x="0" y="-38100"/>
              <a:ext cx="4835723" cy="628650"/>
            </a:xfrm>
            <a:prstGeom prst="rect">
              <a:avLst/>
            </a:prstGeom>
          </p:spPr>
          <p:txBody>
            <a:bodyPr lIns="0" tIns="0" rIns="0" bIns="0" rtlCol="0" anchor="t"/>
            <a:lstStyle/>
            <a:p>
              <a:pPr algn="l">
                <a:lnSpc>
                  <a:spcPts val="3437"/>
                </a:lnSpc>
              </a:pPr>
              <a:r>
                <a:rPr lang="en-US" sz="2750" b="1">
                  <a:solidFill>
                    <a:srgbClr val="746558"/>
                  </a:solidFill>
                  <a:latin typeface="Arimo Bold"/>
                  <a:ea typeface="Arimo Bold"/>
                  <a:cs typeface="Arimo Bold"/>
                  <a:sym typeface="Arimo Bold"/>
                </a:rPr>
                <a:t>Significance of MMR</a:t>
              </a:r>
            </a:p>
          </p:txBody>
        </p:sp>
      </p:grpSp>
      <p:grpSp>
        <p:nvGrpSpPr>
          <p:cNvPr id="40" name="Group 40"/>
          <p:cNvGrpSpPr/>
          <p:nvPr/>
        </p:nvGrpSpPr>
        <p:grpSpPr>
          <a:xfrm>
            <a:off x="12971561" y="7572821"/>
            <a:ext cx="4324052" cy="1360885"/>
            <a:chOff x="0" y="0"/>
            <a:chExt cx="5765403" cy="1814513"/>
          </a:xfrm>
        </p:grpSpPr>
        <p:sp>
          <p:nvSpPr>
            <p:cNvPr id="41" name="Freeform 41"/>
            <p:cNvSpPr/>
            <p:nvPr/>
          </p:nvSpPr>
          <p:spPr>
            <a:xfrm>
              <a:off x="0" y="0"/>
              <a:ext cx="5765404" cy="1814513"/>
            </a:xfrm>
            <a:custGeom>
              <a:avLst/>
              <a:gdLst/>
              <a:ahLst/>
              <a:cxnLst/>
              <a:rect l="l" t="t" r="r" b="b"/>
              <a:pathLst>
                <a:path w="5765404" h="1814513">
                  <a:moveTo>
                    <a:pt x="0" y="0"/>
                  </a:moveTo>
                  <a:lnTo>
                    <a:pt x="5765404" y="0"/>
                  </a:lnTo>
                  <a:lnTo>
                    <a:pt x="5765404" y="1814513"/>
                  </a:lnTo>
                  <a:lnTo>
                    <a:pt x="0" y="1814513"/>
                  </a:lnTo>
                  <a:close/>
                </a:path>
              </a:pathLst>
            </a:custGeom>
            <a:solidFill>
              <a:srgbClr val="000000">
                <a:alpha val="0"/>
              </a:srgbClr>
            </a:solidFill>
          </p:spPr>
        </p:sp>
        <p:sp>
          <p:nvSpPr>
            <p:cNvPr id="42" name="TextBox 42"/>
            <p:cNvSpPr txBox="1"/>
            <p:nvPr/>
          </p:nvSpPr>
          <p:spPr>
            <a:xfrm>
              <a:off x="0" y="-104775"/>
              <a:ext cx="5765403" cy="1919288"/>
            </a:xfrm>
            <a:prstGeom prst="rect">
              <a:avLst/>
            </a:prstGeom>
          </p:spPr>
          <p:txBody>
            <a:bodyPr lIns="0" tIns="0" rIns="0" bIns="0" rtlCol="0" anchor="t"/>
            <a:lstStyle/>
            <a:p>
              <a:pPr algn="l">
                <a:lnSpc>
                  <a:spcPts val="3562"/>
                </a:lnSpc>
              </a:pPr>
              <a:r>
                <a:rPr lang="en-US" sz="2187">
                  <a:solidFill>
                    <a:srgbClr val="746558"/>
                  </a:solidFill>
                  <a:latin typeface="Arimo"/>
                  <a:ea typeface="Arimo"/>
                  <a:cs typeface="Arimo"/>
                  <a:sym typeface="Arimo"/>
                </a:rPr>
                <a:t>MMR reflects quality of maternal healthcare. It indicates a nation's overall health infrastructure.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992237" y="2505075"/>
            <a:ext cx="16303526" cy="2008667"/>
            <a:chOff x="0" y="0"/>
            <a:chExt cx="21738035" cy="2678223"/>
          </a:xfrm>
        </p:grpSpPr>
        <p:sp>
          <p:nvSpPr>
            <p:cNvPr id="7" name="Freeform 7"/>
            <p:cNvSpPr/>
            <p:nvPr/>
          </p:nvSpPr>
          <p:spPr>
            <a:xfrm>
              <a:off x="0" y="0"/>
              <a:ext cx="21738034" cy="2678223"/>
            </a:xfrm>
            <a:custGeom>
              <a:avLst/>
              <a:gdLst/>
              <a:ahLst/>
              <a:cxnLst/>
              <a:rect l="l" t="t" r="r" b="b"/>
              <a:pathLst>
                <a:path w="21738034" h="2678223">
                  <a:moveTo>
                    <a:pt x="0" y="0"/>
                  </a:moveTo>
                  <a:lnTo>
                    <a:pt x="21738034" y="0"/>
                  </a:lnTo>
                  <a:lnTo>
                    <a:pt x="21738034" y="2678223"/>
                  </a:lnTo>
                  <a:lnTo>
                    <a:pt x="0" y="2678223"/>
                  </a:lnTo>
                  <a:close/>
                </a:path>
              </a:pathLst>
            </a:custGeom>
            <a:solidFill>
              <a:srgbClr val="000000">
                <a:alpha val="0"/>
              </a:srgbClr>
            </a:solidFill>
          </p:spPr>
        </p:sp>
        <p:sp>
          <p:nvSpPr>
            <p:cNvPr id="8" name="TextBox 8"/>
            <p:cNvSpPr txBox="1"/>
            <p:nvPr/>
          </p:nvSpPr>
          <p:spPr>
            <a:xfrm>
              <a:off x="0" y="-57150"/>
              <a:ext cx="21738035" cy="2735373"/>
            </a:xfrm>
            <a:prstGeom prst="rect">
              <a:avLst/>
            </a:prstGeom>
          </p:spPr>
          <p:txBody>
            <a:bodyPr lIns="0" tIns="0" rIns="0" bIns="0" rtlCol="0" anchor="t"/>
            <a:lstStyle/>
            <a:p>
              <a:pPr algn="l">
                <a:lnSpc>
                  <a:spcPts val="6937"/>
                </a:lnSpc>
              </a:pPr>
              <a:r>
                <a:rPr lang="en-US" sz="5562" b="1">
                  <a:solidFill>
                    <a:srgbClr val="484237"/>
                  </a:solidFill>
                  <a:latin typeface="Arimo Bold"/>
                  <a:ea typeface="Arimo Bold"/>
                  <a:cs typeface="Arimo Bold"/>
                  <a:sym typeface="Arimo Bold"/>
                </a:rPr>
                <a:t>Understanding Life Expectancy: Definition, and Global Comparisons</a:t>
              </a:r>
            </a:p>
          </p:txBody>
        </p:sp>
      </p:grpSp>
      <p:grpSp>
        <p:nvGrpSpPr>
          <p:cNvPr id="9" name="Group 9"/>
          <p:cNvGrpSpPr/>
          <p:nvPr/>
        </p:nvGrpSpPr>
        <p:grpSpPr>
          <a:xfrm>
            <a:off x="992238" y="4985742"/>
            <a:ext cx="3544044" cy="442912"/>
            <a:chOff x="0" y="0"/>
            <a:chExt cx="4725392" cy="590550"/>
          </a:xfrm>
        </p:grpSpPr>
        <p:sp>
          <p:nvSpPr>
            <p:cNvPr id="10" name="Freeform 1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1" name="TextBox 11"/>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484237"/>
                  </a:solidFill>
                  <a:latin typeface="Arimo Bold"/>
                  <a:ea typeface="Arimo Bold"/>
                  <a:cs typeface="Arimo Bold"/>
                  <a:sym typeface="Arimo Bold"/>
                </a:rPr>
                <a:t>Definition</a:t>
              </a:r>
            </a:p>
          </p:txBody>
        </p:sp>
      </p:grpSp>
      <p:grpSp>
        <p:nvGrpSpPr>
          <p:cNvPr id="12" name="Group 12"/>
          <p:cNvGrpSpPr/>
          <p:nvPr/>
        </p:nvGrpSpPr>
        <p:grpSpPr>
          <a:xfrm>
            <a:off x="992238" y="5712173"/>
            <a:ext cx="4972645" cy="1814512"/>
            <a:chOff x="0" y="0"/>
            <a:chExt cx="6630193" cy="2419350"/>
          </a:xfrm>
        </p:grpSpPr>
        <p:sp>
          <p:nvSpPr>
            <p:cNvPr id="13" name="Freeform 13"/>
            <p:cNvSpPr/>
            <p:nvPr/>
          </p:nvSpPr>
          <p:spPr>
            <a:xfrm>
              <a:off x="0" y="0"/>
              <a:ext cx="6630193" cy="2419350"/>
            </a:xfrm>
            <a:custGeom>
              <a:avLst/>
              <a:gdLst/>
              <a:ahLst/>
              <a:cxnLst/>
              <a:rect l="l" t="t" r="r" b="b"/>
              <a:pathLst>
                <a:path w="6630193" h="2419350">
                  <a:moveTo>
                    <a:pt x="0" y="0"/>
                  </a:moveTo>
                  <a:lnTo>
                    <a:pt x="6630193" y="0"/>
                  </a:lnTo>
                  <a:lnTo>
                    <a:pt x="6630193" y="2419350"/>
                  </a:lnTo>
                  <a:lnTo>
                    <a:pt x="0" y="2419350"/>
                  </a:lnTo>
                  <a:close/>
                </a:path>
              </a:pathLst>
            </a:custGeom>
            <a:solidFill>
              <a:srgbClr val="000000">
                <a:alpha val="0"/>
              </a:srgbClr>
            </a:solidFill>
          </p:spPr>
        </p:sp>
        <p:sp>
          <p:nvSpPr>
            <p:cNvPr id="14" name="TextBox 14"/>
            <p:cNvSpPr txBox="1"/>
            <p:nvPr/>
          </p:nvSpPr>
          <p:spPr>
            <a:xfrm>
              <a:off x="0" y="-104775"/>
              <a:ext cx="6630193" cy="2524125"/>
            </a:xfrm>
            <a:prstGeom prst="rect">
              <a:avLst/>
            </a:prstGeom>
          </p:spPr>
          <p:txBody>
            <a:bodyPr lIns="0" tIns="0" rIns="0" bIns="0" rtlCol="0" anchor="t"/>
            <a:lstStyle/>
            <a:p>
              <a:pPr algn="l">
                <a:lnSpc>
                  <a:spcPts val="3562"/>
                </a:lnSpc>
              </a:pPr>
              <a:r>
                <a:rPr lang="en-US" sz="2187" u="sng">
                  <a:solidFill>
                    <a:srgbClr val="746558"/>
                  </a:solidFill>
                  <a:latin typeface="Arimo"/>
                  <a:ea typeface="Arimo"/>
                  <a:cs typeface="Arimo"/>
                  <a:sym typeface="Arimo"/>
                </a:rPr>
                <a:t>Life expectancy is the average number of years a person is expected to live.</a:t>
              </a:r>
              <a:r>
                <a:rPr lang="en-US" sz="2187">
                  <a:solidFill>
                    <a:srgbClr val="746558"/>
                  </a:solidFill>
                  <a:latin typeface="Arimo"/>
                  <a:ea typeface="Arimo"/>
                  <a:cs typeface="Arimo"/>
                  <a:sym typeface="Arimo"/>
                </a:rPr>
                <a:t> This is based on statistical probabilities.</a:t>
              </a:r>
            </a:p>
          </p:txBody>
        </p:sp>
      </p:grpSp>
      <p:grpSp>
        <p:nvGrpSpPr>
          <p:cNvPr id="15" name="Group 15"/>
          <p:cNvGrpSpPr/>
          <p:nvPr/>
        </p:nvGrpSpPr>
        <p:grpSpPr>
          <a:xfrm>
            <a:off x="6666160" y="4985742"/>
            <a:ext cx="3544044" cy="442912"/>
            <a:chOff x="0" y="0"/>
            <a:chExt cx="4725392" cy="590550"/>
          </a:xfrm>
        </p:grpSpPr>
        <p:sp>
          <p:nvSpPr>
            <p:cNvPr id="16" name="Freeform 16"/>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7" name="TextBox 17"/>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484237"/>
                  </a:solidFill>
                  <a:latin typeface="Arimo Bold"/>
                  <a:ea typeface="Arimo Bold"/>
                  <a:cs typeface="Arimo Bold"/>
                  <a:sym typeface="Arimo Bold"/>
                </a:rPr>
                <a:t>Global Data</a:t>
              </a:r>
            </a:p>
          </p:txBody>
        </p:sp>
      </p:grpSp>
      <p:grpSp>
        <p:nvGrpSpPr>
          <p:cNvPr id="18" name="Group 18"/>
          <p:cNvGrpSpPr/>
          <p:nvPr/>
        </p:nvGrpSpPr>
        <p:grpSpPr>
          <a:xfrm>
            <a:off x="6666160" y="5712173"/>
            <a:ext cx="4972645" cy="1814512"/>
            <a:chOff x="0" y="0"/>
            <a:chExt cx="6630193" cy="2419350"/>
          </a:xfrm>
        </p:grpSpPr>
        <p:sp>
          <p:nvSpPr>
            <p:cNvPr id="19" name="Freeform 19"/>
            <p:cNvSpPr/>
            <p:nvPr/>
          </p:nvSpPr>
          <p:spPr>
            <a:xfrm>
              <a:off x="0" y="0"/>
              <a:ext cx="6630193" cy="2419350"/>
            </a:xfrm>
            <a:custGeom>
              <a:avLst/>
              <a:gdLst/>
              <a:ahLst/>
              <a:cxnLst/>
              <a:rect l="l" t="t" r="r" b="b"/>
              <a:pathLst>
                <a:path w="6630193" h="2419350">
                  <a:moveTo>
                    <a:pt x="0" y="0"/>
                  </a:moveTo>
                  <a:lnTo>
                    <a:pt x="6630193" y="0"/>
                  </a:lnTo>
                  <a:lnTo>
                    <a:pt x="6630193" y="2419350"/>
                  </a:lnTo>
                  <a:lnTo>
                    <a:pt x="0" y="2419350"/>
                  </a:lnTo>
                  <a:close/>
                </a:path>
              </a:pathLst>
            </a:custGeom>
            <a:solidFill>
              <a:srgbClr val="000000">
                <a:alpha val="0"/>
              </a:srgbClr>
            </a:solidFill>
          </p:spPr>
        </p:sp>
        <p:sp>
          <p:nvSpPr>
            <p:cNvPr id="20" name="TextBox 20"/>
            <p:cNvSpPr txBox="1"/>
            <p:nvPr/>
          </p:nvSpPr>
          <p:spPr>
            <a:xfrm>
              <a:off x="0" y="-104775"/>
              <a:ext cx="6630193" cy="2524125"/>
            </a:xfrm>
            <a:prstGeom prst="rect">
              <a:avLst/>
            </a:prstGeom>
          </p:spPr>
          <p:txBody>
            <a:bodyPr lIns="0" tIns="0" rIns="0" bIns="0" rtlCol="0" anchor="t"/>
            <a:lstStyle/>
            <a:p>
              <a:pPr algn="l">
                <a:lnSpc>
                  <a:spcPts val="3562"/>
                </a:lnSpc>
              </a:pPr>
              <a:r>
                <a:rPr lang="en-US" sz="2187">
                  <a:solidFill>
                    <a:srgbClr val="746558"/>
                  </a:solidFill>
                  <a:latin typeface="Arimo"/>
                  <a:ea typeface="Arimo"/>
                  <a:cs typeface="Arimo"/>
                  <a:sym typeface="Arimo"/>
                </a:rPr>
                <a:t>Global life expectancy varies. Developed nations often have higher rates due to better healthcare and living conditions.</a:t>
              </a:r>
            </a:p>
          </p:txBody>
        </p:sp>
      </p:grpSp>
      <p:grpSp>
        <p:nvGrpSpPr>
          <p:cNvPr id="21" name="Group 21"/>
          <p:cNvGrpSpPr/>
          <p:nvPr/>
        </p:nvGrpSpPr>
        <p:grpSpPr>
          <a:xfrm>
            <a:off x="12340084" y="4985742"/>
            <a:ext cx="3544044" cy="442912"/>
            <a:chOff x="0" y="0"/>
            <a:chExt cx="4725392" cy="590550"/>
          </a:xfrm>
        </p:grpSpPr>
        <p:sp>
          <p:nvSpPr>
            <p:cNvPr id="22" name="Freeform 2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3" name="TextBox 23"/>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484237"/>
                  </a:solidFill>
                  <a:latin typeface="Arimo Bold"/>
                  <a:ea typeface="Arimo Bold"/>
                  <a:cs typeface="Arimo Bold"/>
                  <a:sym typeface="Arimo Bold"/>
                </a:rPr>
                <a:t>Significance</a:t>
              </a:r>
            </a:p>
          </p:txBody>
        </p:sp>
      </p:grpSp>
      <p:grpSp>
        <p:nvGrpSpPr>
          <p:cNvPr id="24" name="Group 24"/>
          <p:cNvGrpSpPr/>
          <p:nvPr/>
        </p:nvGrpSpPr>
        <p:grpSpPr>
          <a:xfrm>
            <a:off x="12340084" y="5712173"/>
            <a:ext cx="4972645" cy="1360885"/>
            <a:chOff x="0" y="0"/>
            <a:chExt cx="6630193" cy="1814513"/>
          </a:xfrm>
        </p:grpSpPr>
        <p:sp>
          <p:nvSpPr>
            <p:cNvPr id="25" name="Freeform 25"/>
            <p:cNvSpPr/>
            <p:nvPr/>
          </p:nvSpPr>
          <p:spPr>
            <a:xfrm>
              <a:off x="0" y="0"/>
              <a:ext cx="6630193" cy="1814513"/>
            </a:xfrm>
            <a:custGeom>
              <a:avLst/>
              <a:gdLst/>
              <a:ahLst/>
              <a:cxnLst/>
              <a:rect l="l" t="t" r="r" b="b"/>
              <a:pathLst>
                <a:path w="6630193" h="1814513">
                  <a:moveTo>
                    <a:pt x="0" y="0"/>
                  </a:moveTo>
                  <a:lnTo>
                    <a:pt x="6630193" y="0"/>
                  </a:lnTo>
                  <a:lnTo>
                    <a:pt x="6630193" y="1814513"/>
                  </a:lnTo>
                  <a:lnTo>
                    <a:pt x="0" y="1814513"/>
                  </a:lnTo>
                  <a:close/>
                </a:path>
              </a:pathLst>
            </a:custGeom>
            <a:solidFill>
              <a:srgbClr val="000000">
                <a:alpha val="0"/>
              </a:srgbClr>
            </a:solidFill>
          </p:spPr>
        </p:sp>
        <p:sp>
          <p:nvSpPr>
            <p:cNvPr id="26" name="TextBox 26"/>
            <p:cNvSpPr txBox="1"/>
            <p:nvPr/>
          </p:nvSpPr>
          <p:spPr>
            <a:xfrm>
              <a:off x="0" y="-104775"/>
              <a:ext cx="6630193" cy="1919288"/>
            </a:xfrm>
            <a:prstGeom prst="rect">
              <a:avLst/>
            </a:prstGeom>
          </p:spPr>
          <p:txBody>
            <a:bodyPr lIns="0" tIns="0" rIns="0" bIns="0" rtlCol="0" anchor="t"/>
            <a:lstStyle/>
            <a:p>
              <a:pPr algn="l">
                <a:lnSpc>
                  <a:spcPts val="3562"/>
                </a:lnSpc>
              </a:pPr>
              <a:r>
                <a:rPr lang="en-US" sz="2187">
                  <a:solidFill>
                    <a:srgbClr val="746558"/>
                  </a:solidFill>
                  <a:latin typeface="Arimo"/>
                  <a:ea typeface="Arimo"/>
                  <a:cs typeface="Arimo"/>
                  <a:sym typeface="Arimo"/>
                </a:rPr>
                <a:t>Life expectancy serves as an indicator. It reflects a population's overall health and well-being.</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1677344"/>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595286" y="1462974"/>
            <a:ext cx="16303526" cy="3687768"/>
            <a:chOff x="0" y="0"/>
            <a:chExt cx="21738035" cy="4917024"/>
          </a:xfrm>
        </p:grpSpPr>
        <p:sp>
          <p:nvSpPr>
            <p:cNvPr id="7" name="Freeform 7"/>
            <p:cNvSpPr/>
            <p:nvPr/>
          </p:nvSpPr>
          <p:spPr>
            <a:xfrm>
              <a:off x="0" y="0"/>
              <a:ext cx="21738034" cy="4917024"/>
            </a:xfrm>
            <a:custGeom>
              <a:avLst/>
              <a:gdLst/>
              <a:ahLst/>
              <a:cxnLst/>
              <a:rect l="l" t="t" r="r" b="b"/>
              <a:pathLst>
                <a:path w="21738034" h="4917024">
                  <a:moveTo>
                    <a:pt x="0" y="0"/>
                  </a:moveTo>
                  <a:lnTo>
                    <a:pt x="21738034" y="0"/>
                  </a:lnTo>
                  <a:lnTo>
                    <a:pt x="21738034" y="4917024"/>
                  </a:lnTo>
                  <a:lnTo>
                    <a:pt x="0" y="4917024"/>
                  </a:lnTo>
                  <a:close/>
                </a:path>
              </a:pathLst>
            </a:custGeom>
            <a:solidFill>
              <a:srgbClr val="000000">
                <a:alpha val="0"/>
              </a:srgbClr>
            </a:solidFill>
          </p:spPr>
        </p:sp>
        <p:sp>
          <p:nvSpPr>
            <p:cNvPr id="8" name="TextBox 8"/>
            <p:cNvSpPr txBox="1"/>
            <p:nvPr/>
          </p:nvSpPr>
          <p:spPr>
            <a:xfrm>
              <a:off x="0" y="-57150"/>
              <a:ext cx="21738035" cy="4974174"/>
            </a:xfrm>
            <a:prstGeom prst="rect">
              <a:avLst/>
            </a:prstGeom>
          </p:spPr>
          <p:txBody>
            <a:bodyPr lIns="0" tIns="0" rIns="0" bIns="0" rtlCol="0" anchor="t"/>
            <a:lstStyle/>
            <a:p>
              <a:pPr algn="l">
                <a:lnSpc>
                  <a:spcPts val="6937"/>
                </a:lnSpc>
              </a:pPr>
              <a:r>
                <a:rPr lang="en-US" sz="5562" b="1">
                  <a:solidFill>
                    <a:srgbClr val="484237"/>
                  </a:solidFill>
                  <a:latin typeface="Arimo Bold"/>
                  <a:ea typeface="Arimo Bold"/>
                  <a:cs typeface="Arimo Bold"/>
                  <a:sym typeface="Arimo Bold"/>
                </a:rPr>
                <a:t>Poverty: </a:t>
              </a:r>
            </a:p>
          </p:txBody>
        </p:sp>
      </p:grpSp>
      <p:grpSp>
        <p:nvGrpSpPr>
          <p:cNvPr id="9" name="Group 9"/>
          <p:cNvGrpSpPr/>
          <p:nvPr/>
        </p:nvGrpSpPr>
        <p:grpSpPr>
          <a:xfrm>
            <a:off x="6260727" y="4985742"/>
            <a:ext cx="3544044" cy="554239"/>
            <a:chOff x="0" y="0"/>
            <a:chExt cx="4725392" cy="738985"/>
          </a:xfrm>
        </p:grpSpPr>
        <p:sp>
          <p:nvSpPr>
            <p:cNvPr id="10" name="Freeform 10"/>
            <p:cNvSpPr/>
            <p:nvPr/>
          </p:nvSpPr>
          <p:spPr>
            <a:xfrm>
              <a:off x="0" y="0"/>
              <a:ext cx="4725392" cy="738985"/>
            </a:xfrm>
            <a:custGeom>
              <a:avLst/>
              <a:gdLst/>
              <a:ahLst/>
              <a:cxnLst/>
              <a:rect l="l" t="t" r="r" b="b"/>
              <a:pathLst>
                <a:path w="4725392" h="738985">
                  <a:moveTo>
                    <a:pt x="0" y="0"/>
                  </a:moveTo>
                  <a:lnTo>
                    <a:pt x="4725392" y="0"/>
                  </a:lnTo>
                  <a:lnTo>
                    <a:pt x="4725392" y="738985"/>
                  </a:lnTo>
                  <a:lnTo>
                    <a:pt x="0" y="738985"/>
                  </a:lnTo>
                  <a:close/>
                </a:path>
              </a:pathLst>
            </a:custGeom>
            <a:solidFill>
              <a:srgbClr val="000000">
                <a:alpha val="0"/>
              </a:srgbClr>
            </a:solidFill>
          </p:spPr>
        </p:sp>
        <p:sp>
          <p:nvSpPr>
            <p:cNvPr id="11" name="TextBox 11"/>
            <p:cNvSpPr txBox="1"/>
            <p:nvPr/>
          </p:nvSpPr>
          <p:spPr>
            <a:xfrm>
              <a:off x="0" y="-38100"/>
              <a:ext cx="4725392" cy="777085"/>
            </a:xfrm>
            <a:prstGeom prst="rect">
              <a:avLst/>
            </a:prstGeom>
          </p:spPr>
          <p:txBody>
            <a:bodyPr lIns="0" tIns="0" rIns="0" bIns="0" rtlCol="0" anchor="t"/>
            <a:lstStyle/>
            <a:p>
              <a:pPr algn="l">
                <a:lnSpc>
                  <a:spcPts val="3437"/>
                </a:lnSpc>
              </a:pPr>
              <a:r>
                <a:rPr lang="en-US" sz="2750" b="1">
                  <a:solidFill>
                    <a:srgbClr val="484237"/>
                  </a:solidFill>
                  <a:latin typeface="Arimo Bold"/>
                  <a:ea typeface="Arimo Bold"/>
                  <a:cs typeface="Arimo Bold"/>
                  <a:sym typeface="Arimo Bold"/>
                </a:rPr>
                <a:t>Poverty Rate</a:t>
              </a:r>
            </a:p>
          </p:txBody>
        </p:sp>
      </p:grpSp>
      <p:grpSp>
        <p:nvGrpSpPr>
          <p:cNvPr id="12" name="Group 12"/>
          <p:cNvGrpSpPr/>
          <p:nvPr/>
        </p:nvGrpSpPr>
        <p:grpSpPr>
          <a:xfrm>
            <a:off x="758232" y="3306858"/>
            <a:ext cx="4972645" cy="2233123"/>
            <a:chOff x="0" y="0"/>
            <a:chExt cx="6630193" cy="2977498"/>
          </a:xfrm>
        </p:grpSpPr>
        <p:sp>
          <p:nvSpPr>
            <p:cNvPr id="13" name="Freeform 13"/>
            <p:cNvSpPr/>
            <p:nvPr/>
          </p:nvSpPr>
          <p:spPr>
            <a:xfrm>
              <a:off x="0" y="0"/>
              <a:ext cx="6630193" cy="2977498"/>
            </a:xfrm>
            <a:custGeom>
              <a:avLst/>
              <a:gdLst/>
              <a:ahLst/>
              <a:cxnLst/>
              <a:rect l="l" t="t" r="r" b="b"/>
              <a:pathLst>
                <a:path w="6630193" h="2977498">
                  <a:moveTo>
                    <a:pt x="0" y="0"/>
                  </a:moveTo>
                  <a:lnTo>
                    <a:pt x="6630193" y="0"/>
                  </a:lnTo>
                  <a:lnTo>
                    <a:pt x="6630193" y="2977498"/>
                  </a:lnTo>
                  <a:lnTo>
                    <a:pt x="0" y="2977498"/>
                  </a:lnTo>
                  <a:close/>
                </a:path>
              </a:pathLst>
            </a:custGeom>
            <a:solidFill>
              <a:srgbClr val="000000">
                <a:alpha val="0"/>
              </a:srgbClr>
            </a:solidFill>
          </p:spPr>
        </p:sp>
        <p:sp>
          <p:nvSpPr>
            <p:cNvPr id="14" name="TextBox 14"/>
            <p:cNvSpPr txBox="1"/>
            <p:nvPr/>
          </p:nvSpPr>
          <p:spPr>
            <a:xfrm>
              <a:off x="0" y="-104775"/>
              <a:ext cx="6630193" cy="3082273"/>
            </a:xfrm>
            <a:prstGeom prst="rect">
              <a:avLst/>
            </a:prstGeom>
          </p:spPr>
          <p:txBody>
            <a:bodyPr lIns="0" tIns="0" rIns="0" bIns="0" rtlCol="0" anchor="t"/>
            <a:lstStyle/>
            <a:p>
              <a:pPr algn="l">
                <a:lnSpc>
                  <a:spcPts val="3562"/>
                </a:lnSpc>
              </a:pPr>
              <a:r>
                <a:rPr lang="en-US" sz="2187" u="sng">
                  <a:solidFill>
                    <a:srgbClr val="746558"/>
                  </a:solidFill>
                  <a:latin typeface="Arimo"/>
                  <a:ea typeface="Arimo"/>
                  <a:cs typeface="Arimo"/>
                  <a:sym typeface="Arimo"/>
                </a:rPr>
                <a:t>Poverty is when a person or family doesn't have enough money to meet their basic needs. This can include food, clothing, shelter, healthcare, and education. </a:t>
              </a:r>
            </a:p>
          </p:txBody>
        </p:sp>
      </p:grpSp>
      <p:grpSp>
        <p:nvGrpSpPr>
          <p:cNvPr id="15" name="Group 15"/>
          <p:cNvGrpSpPr/>
          <p:nvPr/>
        </p:nvGrpSpPr>
        <p:grpSpPr>
          <a:xfrm>
            <a:off x="758232" y="5712173"/>
            <a:ext cx="4972645" cy="4023823"/>
            <a:chOff x="0" y="0"/>
            <a:chExt cx="6630193" cy="5365098"/>
          </a:xfrm>
        </p:grpSpPr>
        <p:sp>
          <p:nvSpPr>
            <p:cNvPr id="16" name="Freeform 16"/>
            <p:cNvSpPr/>
            <p:nvPr/>
          </p:nvSpPr>
          <p:spPr>
            <a:xfrm>
              <a:off x="0" y="0"/>
              <a:ext cx="6630193" cy="5365098"/>
            </a:xfrm>
            <a:custGeom>
              <a:avLst/>
              <a:gdLst/>
              <a:ahLst/>
              <a:cxnLst/>
              <a:rect l="l" t="t" r="r" b="b"/>
              <a:pathLst>
                <a:path w="6630193" h="5365098">
                  <a:moveTo>
                    <a:pt x="0" y="0"/>
                  </a:moveTo>
                  <a:lnTo>
                    <a:pt x="6630193" y="0"/>
                  </a:lnTo>
                  <a:lnTo>
                    <a:pt x="6630193" y="5365098"/>
                  </a:lnTo>
                  <a:lnTo>
                    <a:pt x="0" y="5365098"/>
                  </a:lnTo>
                  <a:close/>
                </a:path>
              </a:pathLst>
            </a:custGeom>
            <a:solidFill>
              <a:srgbClr val="000000">
                <a:alpha val="0"/>
              </a:srgbClr>
            </a:solidFill>
          </p:spPr>
        </p:sp>
        <p:sp>
          <p:nvSpPr>
            <p:cNvPr id="17" name="TextBox 17"/>
            <p:cNvSpPr txBox="1"/>
            <p:nvPr/>
          </p:nvSpPr>
          <p:spPr>
            <a:xfrm>
              <a:off x="0" y="-104775"/>
              <a:ext cx="6630193" cy="5469873"/>
            </a:xfrm>
            <a:prstGeom prst="rect">
              <a:avLst/>
            </a:prstGeom>
          </p:spPr>
          <p:txBody>
            <a:bodyPr lIns="0" tIns="0" rIns="0" bIns="0" rtlCol="0" anchor="t"/>
            <a:lstStyle/>
            <a:p>
              <a:pPr algn="l">
                <a:lnSpc>
                  <a:spcPts val="3562"/>
                </a:lnSpc>
              </a:pPr>
              <a:r>
                <a:rPr lang="en-US" sz="2187">
                  <a:solidFill>
                    <a:srgbClr val="746558"/>
                  </a:solidFill>
                  <a:latin typeface="Arimo"/>
                  <a:ea typeface="Arimo"/>
                  <a:cs typeface="Arimo"/>
                  <a:sym typeface="Arimo"/>
                </a:rPr>
                <a:t>Over the last several decades, India has become one of the fastest growing economies in the world. But even with this impressive progress, poverty in India continues to be an enormous problem. A small percentage of people in India have benefitted from this growth, while the vast majority still struggle to meet their basic daily needs. </a:t>
              </a:r>
            </a:p>
          </p:txBody>
        </p:sp>
      </p:grpSp>
      <p:grpSp>
        <p:nvGrpSpPr>
          <p:cNvPr id="18" name="Group 18"/>
          <p:cNvGrpSpPr/>
          <p:nvPr/>
        </p:nvGrpSpPr>
        <p:grpSpPr>
          <a:xfrm>
            <a:off x="12521518" y="4985742"/>
            <a:ext cx="3544044" cy="554239"/>
            <a:chOff x="0" y="0"/>
            <a:chExt cx="4725392" cy="738985"/>
          </a:xfrm>
        </p:grpSpPr>
        <p:sp>
          <p:nvSpPr>
            <p:cNvPr id="19" name="Freeform 19"/>
            <p:cNvSpPr/>
            <p:nvPr/>
          </p:nvSpPr>
          <p:spPr>
            <a:xfrm>
              <a:off x="0" y="0"/>
              <a:ext cx="4725392" cy="738985"/>
            </a:xfrm>
            <a:custGeom>
              <a:avLst/>
              <a:gdLst/>
              <a:ahLst/>
              <a:cxnLst/>
              <a:rect l="l" t="t" r="r" b="b"/>
              <a:pathLst>
                <a:path w="4725392" h="738985">
                  <a:moveTo>
                    <a:pt x="0" y="0"/>
                  </a:moveTo>
                  <a:lnTo>
                    <a:pt x="4725392" y="0"/>
                  </a:lnTo>
                  <a:lnTo>
                    <a:pt x="4725392" y="738985"/>
                  </a:lnTo>
                  <a:lnTo>
                    <a:pt x="0" y="738985"/>
                  </a:lnTo>
                  <a:close/>
                </a:path>
              </a:pathLst>
            </a:custGeom>
            <a:solidFill>
              <a:srgbClr val="000000">
                <a:alpha val="0"/>
              </a:srgbClr>
            </a:solidFill>
          </p:spPr>
        </p:sp>
        <p:sp>
          <p:nvSpPr>
            <p:cNvPr id="20" name="TextBox 20"/>
            <p:cNvSpPr txBox="1"/>
            <p:nvPr/>
          </p:nvSpPr>
          <p:spPr>
            <a:xfrm>
              <a:off x="0" y="-38100"/>
              <a:ext cx="4725392" cy="777085"/>
            </a:xfrm>
            <a:prstGeom prst="rect">
              <a:avLst/>
            </a:prstGeom>
          </p:spPr>
          <p:txBody>
            <a:bodyPr lIns="0" tIns="0" rIns="0" bIns="0" rtlCol="0" anchor="t"/>
            <a:lstStyle/>
            <a:p>
              <a:pPr algn="l">
                <a:lnSpc>
                  <a:spcPts val="3437"/>
                </a:lnSpc>
              </a:pPr>
              <a:r>
                <a:rPr lang="en-US" sz="2750" b="1">
                  <a:solidFill>
                    <a:srgbClr val="484237"/>
                  </a:solidFill>
                  <a:latin typeface="Arimo Bold"/>
                  <a:ea typeface="Arimo Bold"/>
                  <a:cs typeface="Arimo Bold"/>
                  <a:sym typeface="Arimo Bold"/>
                </a:rPr>
                <a:t>Note:</a:t>
              </a:r>
            </a:p>
          </p:txBody>
        </p:sp>
      </p:grpSp>
      <p:grpSp>
        <p:nvGrpSpPr>
          <p:cNvPr id="21" name="Group 21"/>
          <p:cNvGrpSpPr/>
          <p:nvPr/>
        </p:nvGrpSpPr>
        <p:grpSpPr>
          <a:xfrm>
            <a:off x="12340084" y="5712173"/>
            <a:ext cx="4972645" cy="1360885"/>
            <a:chOff x="0" y="0"/>
            <a:chExt cx="6630193" cy="1814513"/>
          </a:xfrm>
        </p:grpSpPr>
        <p:sp>
          <p:nvSpPr>
            <p:cNvPr id="22" name="Freeform 22"/>
            <p:cNvSpPr/>
            <p:nvPr/>
          </p:nvSpPr>
          <p:spPr>
            <a:xfrm>
              <a:off x="0" y="0"/>
              <a:ext cx="6630193" cy="1814513"/>
            </a:xfrm>
            <a:custGeom>
              <a:avLst/>
              <a:gdLst/>
              <a:ahLst/>
              <a:cxnLst/>
              <a:rect l="l" t="t" r="r" b="b"/>
              <a:pathLst>
                <a:path w="6630193" h="1814513">
                  <a:moveTo>
                    <a:pt x="0" y="0"/>
                  </a:moveTo>
                  <a:lnTo>
                    <a:pt x="6630193" y="0"/>
                  </a:lnTo>
                  <a:lnTo>
                    <a:pt x="6630193" y="1814513"/>
                  </a:lnTo>
                  <a:lnTo>
                    <a:pt x="0" y="1814513"/>
                  </a:lnTo>
                  <a:close/>
                </a:path>
              </a:pathLst>
            </a:custGeom>
            <a:solidFill>
              <a:srgbClr val="000000">
                <a:alpha val="0"/>
              </a:srgbClr>
            </a:solidFill>
          </p:spPr>
        </p:sp>
        <p:sp>
          <p:nvSpPr>
            <p:cNvPr id="23" name="TextBox 23"/>
            <p:cNvSpPr txBox="1"/>
            <p:nvPr/>
          </p:nvSpPr>
          <p:spPr>
            <a:xfrm>
              <a:off x="0" y="-104775"/>
              <a:ext cx="6630193" cy="1919288"/>
            </a:xfrm>
            <a:prstGeom prst="rect">
              <a:avLst/>
            </a:prstGeom>
          </p:spPr>
          <p:txBody>
            <a:bodyPr lIns="0" tIns="0" rIns="0" bIns="0" rtlCol="0" anchor="t"/>
            <a:lstStyle/>
            <a:p>
              <a:pPr algn="l">
                <a:lnSpc>
                  <a:spcPts val="3562"/>
                </a:lnSpc>
              </a:pPr>
              <a:endParaRPr/>
            </a:p>
          </p:txBody>
        </p:sp>
      </p:grpSp>
      <p:sp>
        <p:nvSpPr>
          <p:cNvPr id="24" name="Freeform 24"/>
          <p:cNvSpPr/>
          <p:nvPr/>
        </p:nvSpPr>
        <p:spPr>
          <a:xfrm>
            <a:off x="8205520" y="0"/>
            <a:ext cx="7140819" cy="4965798"/>
          </a:xfrm>
          <a:custGeom>
            <a:avLst/>
            <a:gdLst/>
            <a:ahLst/>
            <a:cxnLst/>
            <a:rect l="l" t="t" r="r" b="b"/>
            <a:pathLst>
              <a:path w="7140819" h="4965798">
                <a:moveTo>
                  <a:pt x="0" y="0"/>
                </a:moveTo>
                <a:lnTo>
                  <a:pt x="7140819" y="0"/>
                </a:lnTo>
                <a:lnTo>
                  <a:pt x="7140819" y="4965798"/>
                </a:lnTo>
                <a:lnTo>
                  <a:pt x="0" y="4965798"/>
                </a:lnTo>
                <a:lnTo>
                  <a:pt x="0" y="0"/>
                </a:lnTo>
                <a:close/>
              </a:path>
            </a:pathLst>
          </a:custGeom>
          <a:blipFill>
            <a:blip r:embed="rId2"/>
            <a:stretch>
              <a:fillRect t="-9383" b="-9383"/>
            </a:stretch>
          </a:blipFill>
        </p:spPr>
      </p:sp>
      <p:sp>
        <p:nvSpPr>
          <p:cNvPr id="25" name="TextBox 25"/>
          <p:cNvSpPr txBox="1"/>
          <p:nvPr/>
        </p:nvSpPr>
        <p:spPr>
          <a:xfrm>
            <a:off x="12142542" y="5655023"/>
            <a:ext cx="4919216" cy="4192524"/>
          </a:xfrm>
          <a:prstGeom prst="rect">
            <a:avLst/>
          </a:prstGeom>
        </p:spPr>
        <p:txBody>
          <a:bodyPr lIns="0" tIns="0" rIns="0" bIns="0" rtlCol="0" anchor="t">
            <a:spAutoFit/>
          </a:bodyPr>
          <a:lstStyle/>
          <a:p>
            <a:pPr marL="472821" lvl="1" indent="-236410" algn="ctr">
              <a:lnSpc>
                <a:spcPts val="3065"/>
              </a:lnSpc>
              <a:buFont typeface="Arial"/>
              <a:buChar char="•"/>
            </a:pPr>
            <a:r>
              <a:rPr lang="en-US" sz="2190">
                <a:solidFill>
                  <a:srgbClr val="746558"/>
                </a:solidFill>
                <a:latin typeface="Arimo"/>
                <a:ea typeface="Arimo"/>
                <a:cs typeface="Arimo"/>
                <a:sym typeface="Arimo"/>
              </a:rPr>
              <a:t>The September 2023 Global Poverty Update by the World Bank revealed that at the $3.65 poverty line, India accounts for 40% of the global poverty rate of 24.1%. (The World Bank)</a:t>
            </a:r>
          </a:p>
          <a:p>
            <a:pPr marL="472821" lvl="1" indent="-236410" algn="ctr">
              <a:lnSpc>
                <a:spcPts val="3065"/>
              </a:lnSpc>
              <a:spcBef>
                <a:spcPct val="0"/>
              </a:spcBef>
              <a:buFont typeface="Arial"/>
              <a:buChar char="•"/>
            </a:pPr>
            <a:r>
              <a:rPr lang="en-US" sz="2190" u="sng">
                <a:solidFill>
                  <a:srgbClr val="746558"/>
                </a:solidFill>
                <a:latin typeface="Arimo"/>
                <a:ea typeface="Arimo"/>
                <a:cs typeface="Arimo"/>
                <a:sym typeface="Arimo"/>
              </a:rPr>
              <a:t>Between 2012 and 2021, 40% of the wealth created in India has been captured by just the wealthiest 1% of the population. (</a:t>
            </a:r>
            <a:r>
              <a:rPr lang="en-US" sz="2190" u="sng">
                <a:solidFill>
                  <a:srgbClr val="746558"/>
                </a:solidFill>
                <a:latin typeface="Arimo"/>
                <a:ea typeface="Arimo"/>
                <a:cs typeface="Arimo"/>
                <a:sym typeface="Arimo"/>
                <a:hlinkClick r:id="rId3" tooltip="https://www.bbc.com/news/world-asia-india-64286673"/>
              </a:rPr>
              <a:t>BBC</a:t>
            </a:r>
            <a:r>
              <a:rPr lang="en-US" sz="2190">
                <a:solidFill>
                  <a:srgbClr val="746558"/>
                </a:solidFill>
                <a:latin typeface="Arimo"/>
                <a:ea typeface="Arimo"/>
                <a:cs typeface="Arimo"/>
                <a:sym typeface="Arimo"/>
              </a:rPr>
              <a:t>)</a:t>
            </a:r>
          </a:p>
          <a:p>
            <a:pPr algn="ctr">
              <a:lnSpc>
                <a:spcPts val="3065"/>
              </a:lnSpc>
              <a:spcBef>
                <a:spcPct val="0"/>
              </a:spcBef>
            </a:pPr>
            <a:endParaRPr/>
          </a:p>
        </p:txBody>
      </p:sp>
      <p:grpSp>
        <p:nvGrpSpPr>
          <p:cNvPr id="26" name="Group 26"/>
          <p:cNvGrpSpPr/>
          <p:nvPr/>
        </p:nvGrpSpPr>
        <p:grpSpPr>
          <a:xfrm>
            <a:off x="595286" y="2834652"/>
            <a:ext cx="3544044" cy="944413"/>
            <a:chOff x="0" y="0"/>
            <a:chExt cx="4725392" cy="1259217"/>
          </a:xfrm>
        </p:grpSpPr>
        <p:sp>
          <p:nvSpPr>
            <p:cNvPr id="27" name="Freeform 27"/>
            <p:cNvSpPr/>
            <p:nvPr/>
          </p:nvSpPr>
          <p:spPr>
            <a:xfrm>
              <a:off x="0" y="0"/>
              <a:ext cx="4725392" cy="1259217"/>
            </a:xfrm>
            <a:custGeom>
              <a:avLst/>
              <a:gdLst/>
              <a:ahLst/>
              <a:cxnLst/>
              <a:rect l="l" t="t" r="r" b="b"/>
              <a:pathLst>
                <a:path w="4725392" h="1259217">
                  <a:moveTo>
                    <a:pt x="0" y="0"/>
                  </a:moveTo>
                  <a:lnTo>
                    <a:pt x="4725392" y="0"/>
                  </a:lnTo>
                  <a:lnTo>
                    <a:pt x="4725392" y="1259217"/>
                  </a:lnTo>
                  <a:lnTo>
                    <a:pt x="0" y="1259217"/>
                  </a:lnTo>
                  <a:close/>
                </a:path>
              </a:pathLst>
            </a:custGeom>
            <a:solidFill>
              <a:srgbClr val="000000">
                <a:alpha val="0"/>
              </a:srgbClr>
            </a:solidFill>
          </p:spPr>
        </p:sp>
        <p:sp>
          <p:nvSpPr>
            <p:cNvPr id="28" name="TextBox 28"/>
            <p:cNvSpPr txBox="1"/>
            <p:nvPr/>
          </p:nvSpPr>
          <p:spPr>
            <a:xfrm>
              <a:off x="0" y="-38100"/>
              <a:ext cx="4725392" cy="1297317"/>
            </a:xfrm>
            <a:prstGeom prst="rect">
              <a:avLst/>
            </a:prstGeom>
          </p:spPr>
          <p:txBody>
            <a:bodyPr lIns="0" tIns="0" rIns="0" bIns="0" rtlCol="0" anchor="t"/>
            <a:lstStyle/>
            <a:p>
              <a:pPr algn="l">
                <a:lnSpc>
                  <a:spcPts val="3437"/>
                </a:lnSpc>
              </a:pPr>
              <a:r>
                <a:rPr lang="en-US" sz="2750" b="1">
                  <a:solidFill>
                    <a:srgbClr val="484237"/>
                  </a:solidFill>
                  <a:latin typeface="Arimo Bold"/>
                  <a:ea typeface="Arimo Bold"/>
                  <a:cs typeface="Arimo Bold"/>
                  <a:sym typeface="Arimo Bold"/>
                </a:rPr>
                <a:t>Definition</a:t>
              </a:r>
            </a:p>
          </p:txBody>
        </p:sp>
      </p:grpSp>
      <p:grpSp>
        <p:nvGrpSpPr>
          <p:cNvPr id="29" name="Group 29"/>
          <p:cNvGrpSpPr/>
          <p:nvPr/>
        </p:nvGrpSpPr>
        <p:grpSpPr>
          <a:xfrm>
            <a:off x="6260727" y="5539982"/>
            <a:ext cx="4972645" cy="4919253"/>
            <a:chOff x="0" y="0"/>
            <a:chExt cx="6630193" cy="6559004"/>
          </a:xfrm>
        </p:grpSpPr>
        <p:sp>
          <p:nvSpPr>
            <p:cNvPr id="30" name="Freeform 30"/>
            <p:cNvSpPr/>
            <p:nvPr/>
          </p:nvSpPr>
          <p:spPr>
            <a:xfrm>
              <a:off x="0" y="0"/>
              <a:ext cx="6630193" cy="6559004"/>
            </a:xfrm>
            <a:custGeom>
              <a:avLst/>
              <a:gdLst/>
              <a:ahLst/>
              <a:cxnLst/>
              <a:rect l="l" t="t" r="r" b="b"/>
              <a:pathLst>
                <a:path w="6630193" h="6559004">
                  <a:moveTo>
                    <a:pt x="0" y="0"/>
                  </a:moveTo>
                  <a:lnTo>
                    <a:pt x="6630193" y="0"/>
                  </a:lnTo>
                  <a:lnTo>
                    <a:pt x="6630193" y="6559004"/>
                  </a:lnTo>
                  <a:lnTo>
                    <a:pt x="0" y="6559004"/>
                  </a:lnTo>
                  <a:close/>
                </a:path>
              </a:pathLst>
            </a:custGeom>
            <a:solidFill>
              <a:srgbClr val="000000">
                <a:alpha val="0"/>
              </a:srgbClr>
            </a:solidFill>
          </p:spPr>
        </p:sp>
        <p:sp>
          <p:nvSpPr>
            <p:cNvPr id="31" name="TextBox 31"/>
            <p:cNvSpPr txBox="1"/>
            <p:nvPr/>
          </p:nvSpPr>
          <p:spPr>
            <a:xfrm>
              <a:off x="0" y="-104775"/>
              <a:ext cx="6630193" cy="6663779"/>
            </a:xfrm>
            <a:prstGeom prst="rect">
              <a:avLst/>
            </a:prstGeom>
          </p:spPr>
          <p:txBody>
            <a:bodyPr lIns="0" tIns="0" rIns="0" bIns="0" rtlCol="0" anchor="t"/>
            <a:lstStyle/>
            <a:p>
              <a:pPr algn="l">
                <a:lnSpc>
                  <a:spcPts val="3561"/>
                </a:lnSpc>
              </a:pPr>
              <a:r>
                <a:rPr lang="en-US" sz="2187" u="sng">
                  <a:solidFill>
                    <a:srgbClr val="746558"/>
                  </a:solidFill>
                  <a:latin typeface="Arimo"/>
                  <a:ea typeface="Arimo"/>
                  <a:cs typeface="Arimo"/>
                  <a:sym typeface="Arimo"/>
                </a:rPr>
                <a:t>Poverty rate is the ratio of the population whose income falls below the poverty line.</a:t>
              </a:r>
            </a:p>
            <a:p>
              <a:pPr algn="l">
                <a:lnSpc>
                  <a:spcPts val="3561"/>
                </a:lnSpc>
              </a:pPr>
              <a:r>
                <a:rPr lang="en-US" sz="2187">
                  <a:solidFill>
                    <a:srgbClr val="746558"/>
                  </a:solidFill>
                  <a:latin typeface="Arimo"/>
                  <a:ea typeface="Arimo"/>
                  <a:cs typeface="Arimo"/>
                  <a:sym typeface="Arimo"/>
                </a:rPr>
                <a:t>The poverty line is taken as half the median household income of the total population. The population affected is broken down by broad age groups: child poverty (0-17 years old), working-age poverty (18-65 years old) and elderly poverty (66 year-olds or more). </a:t>
              </a:r>
            </a:p>
            <a:p>
              <a:pPr algn="l">
                <a:lnSpc>
                  <a:spcPts val="3562"/>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629763" y="734196"/>
            <a:ext cx="9449097" cy="1350192"/>
            <a:chOff x="0" y="0"/>
            <a:chExt cx="12598797" cy="1800256"/>
          </a:xfrm>
        </p:grpSpPr>
        <p:sp>
          <p:nvSpPr>
            <p:cNvPr id="7" name="Freeform 7"/>
            <p:cNvSpPr/>
            <p:nvPr/>
          </p:nvSpPr>
          <p:spPr>
            <a:xfrm>
              <a:off x="0" y="0"/>
              <a:ext cx="12598797" cy="1800256"/>
            </a:xfrm>
            <a:custGeom>
              <a:avLst/>
              <a:gdLst/>
              <a:ahLst/>
              <a:cxnLst/>
              <a:rect l="l" t="t" r="r" b="b"/>
              <a:pathLst>
                <a:path w="12598797" h="1800256">
                  <a:moveTo>
                    <a:pt x="0" y="0"/>
                  </a:moveTo>
                  <a:lnTo>
                    <a:pt x="12598797" y="0"/>
                  </a:lnTo>
                  <a:lnTo>
                    <a:pt x="12598797" y="1800256"/>
                  </a:lnTo>
                  <a:lnTo>
                    <a:pt x="0" y="1800256"/>
                  </a:lnTo>
                  <a:close/>
                </a:path>
              </a:pathLst>
            </a:custGeom>
            <a:solidFill>
              <a:srgbClr val="000000">
                <a:alpha val="0"/>
              </a:srgbClr>
            </a:solidFill>
          </p:spPr>
        </p:sp>
        <p:sp>
          <p:nvSpPr>
            <p:cNvPr id="8" name="TextBox 8"/>
            <p:cNvSpPr txBox="1"/>
            <p:nvPr/>
          </p:nvSpPr>
          <p:spPr>
            <a:xfrm>
              <a:off x="0" y="-57150"/>
              <a:ext cx="12598797" cy="1857406"/>
            </a:xfrm>
            <a:prstGeom prst="rect">
              <a:avLst/>
            </a:prstGeom>
          </p:spPr>
          <p:txBody>
            <a:bodyPr lIns="0" tIns="0" rIns="0" bIns="0" rtlCol="0" anchor="t"/>
            <a:lstStyle/>
            <a:p>
              <a:pPr algn="l">
                <a:lnSpc>
                  <a:spcPts val="6937"/>
                </a:lnSpc>
              </a:pPr>
              <a:r>
                <a:rPr lang="en-US" sz="5562" b="1">
                  <a:solidFill>
                    <a:srgbClr val="484237"/>
                  </a:solidFill>
                  <a:latin typeface="Arimo Bold"/>
                  <a:ea typeface="Arimo Bold"/>
                  <a:cs typeface="Arimo Bold"/>
                  <a:sym typeface="Arimo Bold"/>
                </a:rPr>
                <a:t>About the Data</a:t>
              </a:r>
            </a:p>
          </p:txBody>
        </p:sp>
      </p:grpSp>
      <p:sp>
        <p:nvSpPr>
          <p:cNvPr id="9" name="Freeform 9"/>
          <p:cNvSpPr/>
          <p:nvPr/>
        </p:nvSpPr>
        <p:spPr>
          <a:xfrm>
            <a:off x="1248005" y="5648181"/>
            <a:ext cx="15791990" cy="4638819"/>
          </a:xfrm>
          <a:custGeom>
            <a:avLst/>
            <a:gdLst/>
            <a:ahLst/>
            <a:cxnLst/>
            <a:rect l="l" t="t" r="r" b="b"/>
            <a:pathLst>
              <a:path w="15791990" h="4638819">
                <a:moveTo>
                  <a:pt x="0" y="0"/>
                </a:moveTo>
                <a:lnTo>
                  <a:pt x="15791990" y="0"/>
                </a:lnTo>
                <a:lnTo>
                  <a:pt x="15791990" y="4638819"/>
                </a:lnTo>
                <a:lnTo>
                  <a:pt x="0" y="4638819"/>
                </a:lnTo>
                <a:lnTo>
                  <a:pt x="0" y="0"/>
                </a:lnTo>
                <a:close/>
              </a:path>
            </a:pathLst>
          </a:custGeom>
          <a:blipFill>
            <a:blip r:embed="rId2"/>
            <a:stretch>
              <a:fillRect l="-10619" t="-41966" r="-11945" b="-92736"/>
            </a:stretch>
          </a:blipFill>
        </p:spPr>
      </p:sp>
      <p:sp>
        <p:nvSpPr>
          <p:cNvPr id="10" name="TextBox 10"/>
          <p:cNvSpPr txBox="1"/>
          <p:nvPr/>
        </p:nvSpPr>
        <p:spPr>
          <a:xfrm>
            <a:off x="0" y="2122488"/>
            <a:ext cx="18288000" cy="3449637"/>
          </a:xfrm>
          <a:prstGeom prst="rect">
            <a:avLst/>
          </a:prstGeom>
        </p:spPr>
        <p:txBody>
          <a:bodyPr lIns="0" tIns="0" rIns="0" bIns="0" rtlCol="0" anchor="t">
            <a:spAutoFit/>
          </a:bodyPr>
          <a:lstStyle/>
          <a:p>
            <a:pPr algn="ctr">
              <a:lnSpc>
                <a:spcPts val="3437"/>
              </a:lnSpc>
              <a:spcBef>
                <a:spcPct val="0"/>
              </a:spcBef>
            </a:pPr>
            <a:r>
              <a:rPr lang="en-US" sz="2750">
                <a:solidFill>
                  <a:srgbClr val="746558"/>
                </a:solidFill>
                <a:latin typeface="Arimo"/>
                <a:ea typeface="Arimo"/>
                <a:cs typeface="Arimo"/>
                <a:sym typeface="Arimo"/>
              </a:rPr>
              <a:t>This dataset collection aims to analyze the relationship between maternal health, poverty, and life expectancy in different states of India.</a:t>
            </a:r>
          </a:p>
          <a:p>
            <a:pPr algn="ctr">
              <a:lnSpc>
                <a:spcPts val="3437"/>
              </a:lnSpc>
              <a:spcBef>
                <a:spcPct val="0"/>
              </a:spcBef>
            </a:pPr>
            <a:r>
              <a:rPr lang="en-US" sz="2750">
                <a:solidFill>
                  <a:srgbClr val="746558"/>
                </a:solidFill>
                <a:latin typeface="Arimo"/>
                <a:ea typeface="Arimo"/>
                <a:cs typeface="Arimo"/>
                <a:sym typeface="Arimo"/>
              </a:rPr>
              <a:t>The data has been collected from the official website of the Reserve Bank of India.</a:t>
            </a:r>
          </a:p>
          <a:p>
            <a:pPr algn="ctr">
              <a:lnSpc>
                <a:spcPts val="3437"/>
              </a:lnSpc>
              <a:spcBef>
                <a:spcPct val="0"/>
              </a:spcBef>
            </a:pPr>
            <a:r>
              <a:rPr lang="en-US" sz="2750">
                <a:solidFill>
                  <a:srgbClr val="746558"/>
                </a:solidFill>
                <a:latin typeface="Arimo"/>
                <a:ea typeface="Arimo"/>
                <a:cs typeface="Arimo"/>
                <a:sym typeface="Arimo"/>
              </a:rPr>
              <a:t>Maternal Mortality Ratio (MMR) indicates the number of maternal deaths per 100,000 live births, reflecting healthcare access and maternal health.</a:t>
            </a:r>
          </a:p>
          <a:p>
            <a:pPr algn="ctr">
              <a:lnSpc>
                <a:spcPts val="3437"/>
              </a:lnSpc>
              <a:spcBef>
                <a:spcPct val="0"/>
              </a:spcBef>
            </a:pPr>
            <a:r>
              <a:rPr lang="en-US" sz="2750">
                <a:solidFill>
                  <a:srgbClr val="746558"/>
                </a:solidFill>
                <a:latin typeface="Arimo"/>
                <a:ea typeface="Arimo"/>
                <a:cs typeface="Arimo"/>
                <a:sym typeface="Arimo"/>
              </a:rPr>
              <a:t>Poverty Data shows the percentage and number of people below the poverty line, which influences healthcare access and maternal outcomes.</a:t>
            </a:r>
          </a:p>
          <a:p>
            <a:pPr algn="ctr">
              <a:lnSpc>
                <a:spcPts val="3437"/>
              </a:lnSpc>
              <a:spcBef>
                <a:spcPct val="0"/>
              </a:spcBef>
            </a:pPr>
            <a:r>
              <a:rPr lang="en-US" sz="2750">
                <a:solidFill>
                  <a:srgbClr val="746558"/>
                </a:solidFill>
                <a:latin typeface="Arimo"/>
                <a:ea typeface="Arimo"/>
                <a:cs typeface="Arimo"/>
                <a:sym typeface="Arimo"/>
              </a:rPr>
              <a:t>Life Expectancy provides an overall measure of health and well-being in different regions.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Freeform 6"/>
          <p:cNvSpPr/>
          <p:nvPr/>
        </p:nvSpPr>
        <p:spPr>
          <a:xfrm>
            <a:off x="1650133" y="598932"/>
            <a:ext cx="14123390" cy="4686201"/>
          </a:xfrm>
          <a:custGeom>
            <a:avLst/>
            <a:gdLst/>
            <a:ahLst/>
            <a:cxnLst/>
            <a:rect l="l" t="t" r="r" b="b"/>
            <a:pathLst>
              <a:path w="14123390" h="4686201">
                <a:moveTo>
                  <a:pt x="0" y="0"/>
                </a:moveTo>
                <a:lnTo>
                  <a:pt x="14123390" y="0"/>
                </a:lnTo>
                <a:lnTo>
                  <a:pt x="14123390" y="4686201"/>
                </a:lnTo>
                <a:lnTo>
                  <a:pt x="0" y="4686201"/>
                </a:lnTo>
                <a:lnTo>
                  <a:pt x="0" y="0"/>
                </a:lnTo>
                <a:close/>
              </a:path>
            </a:pathLst>
          </a:custGeom>
          <a:blipFill>
            <a:blip r:embed="rId2"/>
            <a:stretch>
              <a:fillRect l="-5509" t="-31558" r="-12023" b="-67692"/>
            </a:stretch>
          </a:blipFill>
        </p:spPr>
      </p:sp>
      <p:sp>
        <p:nvSpPr>
          <p:cNvPr id="7" name="Freeform 7"/>
          <p:cNvSpPr/>
          <p:nvPr/>
        </p:nvSpPr>
        <p:spPr>
          <a:xfrm>
            <a:off x="1650133" y="5659209"/>
            <a:ext cx="14124067" cy="4199980"/>
          </a:xfrm>
          <a:custGeom>
            <a:avLst/>
            <a:gdLst/>
            <a:ahLst/>
            <a:cxnLst/>
            <a:rect l="l" t="t" r="r" b="b"/>
            <a:pathLst>
              <a:path w="14124067" h="4199980">
                <a:moveTo>
                  <a:pt x="0" y="0"/>
                </a:moveTo>
                <a:lnTo>
                  <a:pt x="14124067" y="0"/>
                </a:lnTo>
                <a:lnTo>
                  <a:pt x="14124067" y="4199980"/>
                </a:lnTo>
                <a:lnTo>
                  <a:pt x="0" y="4199980"/>
                </a:lnTo>
                <a:lnTo>
                  <a:pt x="0" y="0"/>
                </a:lnTo>
                <a:close/>
              </a:path>
            </a:pathLst>
          </a:custGeom>
          <a:blipFill>
            <a:blip r:embed="rId3"/>
            <a:stretch>
              <a:fillRect l="-6437" t="-32164" r="-5607" b="-79783"/>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1028700" y="817145"/>
            <a:ext cx="16033019" cy="9018573"/>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1028700" y="1253908"/>
            <a:ext cx="13119868" cy="2967642"/>
            <a:chOff x="0" y="0"/>
            <a:chExt cx="21738035" cy="4917024"/>
          </a:xfrm>
        </p:grpSpPr>
        <p:sp>
          <p:nvSpPr>
            <p:cNvPr id="7" name="Freeform 7"/>
            <p:cNvSpPr/>
            <p:nvPr/>
          </p:nvSpPr>
          <p:spPr>
            <a:xfrm>
              <a:off x="0" y="0"/>
              <a:ext cx="21738034" cy="4917024"/>
            </a:xfrm>
            <a:custGeom>
              <a:avLst/>
              <a:gdLst/>
              <a:ahLst/>
              <a:cxnLst/>
              <a:rect l="l" t="t" r="r" b="b"/>
              <a:pathLst>
                <a:path w="21738034" h="4917024">
                  <a:moveTo>
                    <a:pt x="0" y="0"/>
                  </a:moveTo>
                  <a:lnTo>
                    <a:pt x="21738034" y="0"/>
                  </a:lnTo>
                  <a:lnTo>
                    <a:pt x="21738034" y="4917024"/>
                  </a:lnTo>
                  <a:lnTo>
                    <a:pt x="0" y="4917024"/>
                  </a:lnTo>
                  <a:close/>
                </a:path>
              </a:pathLst>
            </a:custGeom>
            <a:solidFill>
              <a:srgbClr val="000000">
                <a:alpha val="0"/>
              </a:srgbClr>
            </a:solidFill>
          </p:spPr>
        </p:sp>
        <p:sp>
          <p:nvSpPr>
            <p:cNvPr id="8" name="TextBox 8"/>
            <p:cNvSpPr txBox="1"/>
            <p:nvPr/>
          </p:nvSpPr>
          <p:spPr>
            <a:xfrm>
              <a:off x="0" y="-57150"/>
              <a:ext cx="21738035" cy="4974174"/>
            </a:xfrm>
            <a:prstGeom prst="rect">
              <a:avLst/>
            </a:prstGeom>
          </p:spPr>
          <p:txBody>
            <a:bodyPr lIns="0" tIns="0" rIns="0" bIns="0" rtlCol="0" anchor="t"/>
            <a:lstStyle/>
            <a:p>
              <a:pPr algn="l">
                <a:lnSpc>
                  <a:spcPts val="6937"/>
                </a:lnSpc>
              </a:pPr>
              <a:r>
                <a:rPr lang="en-US" sz="5562" b="1">
                  <a:solidFill>
                    <a:srgbClr val="484237"/>
                  </a:solidFill>
                  <a:latin typeface="Arimo Bold"/>
                  <a:ea typeface="Arimo Bold"/>
                  <a:cs typeface="Arimo Bold"/>
                  <a:sym typeface="Arimo Bold"/>
                </a:rPr>
                <a:t>Trend Analysis and Comparison </a:t>
              </a:r>
            </a:p>
          </p:txBody>
        </p:sp>
      </p:grpSp>
      <p:grpSp>
        <p:nvGrpSpPr>
          <p:cNvPr id="9" name="Group 9"/>
          <p:cNvGrpSpPr/>
          <p:nvPr/>
        </p:nvGrpSpPr>
        <p:grpSpPr>
          <a:xfrm>
            <a:off x="12340084" y="5712173"/>
            <a:ext cx="4972645" cy="1360885"/>
            <a:chOff x="0" y="0"/>
            <a:chExt cx="6630193" cy="1814513"/>
          </a:xfrm>
        </p:grpSpPr>
        <p:sp>
          <p:nvSpPr>
            <p:cNvPr id="10" name="Freeform 10"/>
            <p:cNvSpPr/>
            <p:nvPr/>
          </p:nvSpPr>
          <p:spPr>
            <a:xfrm>
              <a:off x="0" y="0"/>
              <a:ext cx="6630193" cy="1814513"/>
            </a:xfrm>
            <a:custGeom>
              <a:avLst/>
              <a:gdLst/>
              <a:ahLst/>
              <a:cxnLst/>
              <a:rect l="l" t="t" r="r" b="b"/>
              <a:pathLst>
                <a:path w="6630193" h="1814513">
                  <a:moveTo>
                    <a:pt x="0" y="0"/>
                  </a:moveTo>
                  <a:lnTo>
                    <a:pt x="6630193" y="0"/>
                  </a:lnTo>
                  <a:lnTo>
                    <a:pt x="6630193" y="1814513"/>
                  </a:lnTo>
                  <a:lnTo>
                    <a:pt x="0" y="1814513"/>
                  </a:lnTo>
                  <a:close/>
                </a:path>
              </a:pathLst>
            </a:custGeom>
            <a:solidFill>
              <a:srgbClr val="000000">
                <a:alpha val="0"/>
              </a:srgbClr>
            </a:solidFill>
          </p:spPr>
        </p:sp>
        <p:sp>
          <p:nvSpPr>
            <p:cNvPr id="11" name="TextBox 11"/>
            <p:cNvSpPr txBox="1"/>
            <p:nvPr/>
          </p:nvSpPr>
          <p:spPr>
            <a:xfrm>
              <a:off x="0" y="-104775"/>
              <a:ext cx="6630193" cy="1919288"/>
            </a:xfrm>
            <a:prstGeom prst="rect">
              <a:avLst/>
            </a:prstGeom>
          </p:spPr>
          <p:txBody>
            <a:bodyPr lIns="0" tIns="0" rIns="0" bIns="0" rtlCol="0" anchor="t"/>
            <a:lstStyle/>
            <a:p>
              <a:pPr algn="l">
                <a:lnSpc>
                  <a:spcPts val="3562"/>
                </a:lnSpc>
              </a:pPr>
              <a:endParaRPr/>
            </a:p>
          </p:txBody>
        </p:sp>
      </p:grpSp>
      <p:sp>
        <p:nvSpPr>
          <p:cNvPr id="12" name="TextBox 12"/>
          <p:cNvSpPr txBox="1"/>
          <p:nvPr/>
        </p:nvSpPr>
        <p:spPr>
          <a:xfrm>
            <a:off x="1580728" y="3539679"/>
            <a:ext cx="15858190" cy="4735512"/>
          </a:xfrm>
          <a:prstGeom prst="rect">
            <a:avLst/>
          </a:prstGeom>
        </p:spPr>
        <p:txBody>
          <a:bodyPr lIns="0" tIns="0" rIns="0" bIns="0" rtlCol="0" anchor="t">
            <a:spAutoFit/>
          </a:bodyPr>
          <a:lstStyle/>
          <a:p>
            <a:pPr algn="ctr">
              <a:lnSpc>
                <a:spcPts val="3437"/>
              </a:lnSpc>
              <a:spcBef>
                <a:spcPct val="0"/>
              </a:spcBef>
            </a:pPr>
            <a:r>
              <a:rPr lang="en-US" sz="2750" u="sng">
                <a:solidFill>
                  <a:srgbClr val="746558"/>
                </a:solidFill>
                <a:latin typeface="Arimo"/>
                <a:ea typeface="Arimo"/>
                <a:cs typeface="Arimo"/>
                <a:sym typeface="Arimo"/>
              </a:rPr>
              <a:t>Trend Analysis:</a:t>
            </a:r>
          </a:p>
          <a:p>
            <a:pPr algn="ctr">
              <a:lnSpc>
                <a:spcPts val="3437"/>
              </a:lnSpc>
              <a:spcBef>
                <a:spcPct val="0"/>
              </a:spcBef>
            </a:pPr>
            <a:endParaRPr/>
          </a:p>
          <a:p>
            <a:pPr algn="ctr">
              <a:lnSpc>
                <a:spcPts val="3437"/>
              </a:lnSpc>
              <a:spcBef>
                <a:spcPct val="0"/>
              </a:spcBef>
            </a:pPr>
            <a:r>
              <a:rPr lang="en-US" sz="2750">
                <a:solidFill>
                  <a:srgbClr val="746558"/>
                </a:solidFill>
                <a:latin typeface="Arimo"/>
                <a:ea typeface="Arimo"/>
                <a:cs typeface="Arimo"/>
                <a:sym typeface="Arimo"/>
              </a:rPr>
              <a:t>Examines patterns in MMR, poverty levels, and life expectancy over time.</a:t>
            </a:r>
          </a:p>
          <a:p>
            <a:pPr algn="ctr">
              <a:lnSpc>
                <a:spcPts val="3437"/>
              </a:lnSpc>
              <a:spcBef>
                <a:spcPct val="0"/>
              </a:spcBef>
            </a:pPr>
            <a:r>
              <a:rPr lang="en-US" sz="2750">
                <a:solidFill>
                  <a:srgbClr val="746558"/>
                </a:solidFill>
                <a:latin typeface="Arimo"/>
                <a:ea typeface="Arimo"/>
                <a:cs typeface="Arimo"/>
                <a:sym typeface="Arimo"/>
              </a:rPr>
              <a:t>Identifies whether maternal mortality is decreasing or increasing and how it correlates with socio-economic factors.</a:t>
            </a:r>
          </a:p>
          <a:p>
            <a:pPr algn="ctr">
              <a:lnSpc>
                <a:spcPts val="3437"/>
              </a:lnSpc>
              <a:spcBef>
                <a:spcPct val="0"/>
              </a:spcBef>
            </a:pPr>
            <a:endParaRPr/>
          </a:p>
          <a:p>
            <a:pPr algn="ctr">
              <a:lnSpc>
                <a:spcPts val="3437"/>
              </a:lnSpc>
              <a:spcBef>
                <a:spcPct val="0"/>
              </a:spcBef>
            </a:pPr>
            <a:r>
              <a:rPr lang="en-US" sz="2750" u="sng">
                <a:solidFill>
                  <a:srgbClr val="746558"/>
                </a:solidFill>
                <a:latin typeface="Arimo"/>
                <a:ea typeface="Arimo"/>
                <a:cs typeface="Arimo"/>
                <a:sym typeface="Arimo"/>
              </a:rPr>
              <a:t>Comparative Analysis:</a:t>
            </a:r>
          </a:p>
          <a:p>
            <a:pPr algn="ctr">
              <a:lnSpc>
                <a:spcPts val="3437"/>
              </a:lnSpc>
              <a:spcBef>
                <a:spcPct val="0"/>
              </a:spcBef>
            </a:pPr>
            <a:endParaRPr/>
          </a:p>
          <a:p>
            <a:pPr algn="ctr">
              <a:lnSpc>
                <a:spcPts val="3437"/>
              </a:lnSpc>
              <a:spcBef>
                <a:spcPct val="0"/>
              </a:spcBef>
            </a:pPr>
            <a:r>
              <a:rPr lang="en-US" sz="2750">
                <a:solidFill>
                  <a:srgbClr val="746558"/>
                </a:solidFill>
                <a:latin typeface="Arimo"/>
                <a:ea typeface="Arimo"/>
                <a:cs typeface="Arimo"/>
                <a:sym typeface="Arimo"/>
              </a:rPr>
              <a:t>Evaluates regional differences in MMR based on poverty rates and life expectancy.</a:t>
            </a:r>
          </a:p>
          <a:p>
            <a:pPr algn="ctr">
              <a:lnSpc>
                <a:spcPts val="3437"/>
              </a:lnSpc>
              <a:spcBef>
                <a:spcPct val="0"/>
              </a:spcBef>
            </a:pPr>
            <a:r>
              <a:rPr lang="en-US" sz="2750">
                <a:solidFill>
                  <a:srgbClr val="746558"/>
                </a:solidFill>
                <a:latin typeface="Arimo"/>
                <a:ea typeface="Arimo"/>
                <a:cs typeface="Arimo"/>
                <a:sym typeface="Arimo"/>
              </a:rPr>
              <a:t>Highlights states with higher/lower MMR and their socio-economic conditions.</a:t>
            </a:r>
          </a:p>
          <a:p>
            <a:pPr algn="ctr">
              <a:lnSpc>
                <a:spcPts val="3437"/>
              </a:lnSpc>
              <a:spcBef>
                <a:spcPct val="0"/>
              </a:spcBef>
            </a:pPr>
            <a:r>
              <a:rPr lang="en-US" sz="2750">
                <a:solidFill>
                  <a:srgbClr val="746558"/>
                </a:solidFill>
                <a:latin typeface="Arimo"/>
                <a:ea typeface="Arimo"/>
                <a:cs typeface="Arimo"/>
                <a:sym typeface="Arimo"/>
              </a:rPr>
              <a:t>Identifies potential policy impacts on improving maternal health outcomes.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1571</Words>
  <Application>Microsoft Office PowerPoint</Application>
  <PresentationFormat>Custom</PresentationFormat>
  <Paragraphs>132</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Arimo Bold</vt:lpstr>
      <vt:lpstr>Arimo</vt:lpstr>
      <vt:lpstr>Calibri</vt:lpstr>
      <vt:lpstr>Alatsi</vt:lpstr>
      <vt:lpstr>Canva Sans Italics</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presentation explores the complex relationship between life expectancy and maternal mortality rate in India. We will examine socioeconomic factors. We also focus on healthcare access and government initiatives.</dc:title>
  <dc:creator>Ananya Khanduri</dc:creator>
  <cp:lastModifiedBy>anany</cp:lastModifiedBy>
  <cp:revision>3</cp:revision>
  <dcterms:created xsi:type="dcterms:W3CDTF">2006-08-16T00:00:00Z</dcterms:created>
  <dcterms:modified xsi:type="dcterms:W3CDTF">2025-02-20T07:07:51Z</dcterms:modified>
  <dc:identifier>DAGfb4jIA_E</dc:identifier>
</cp:coreProperties>
</file>